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handoutMasterIdLst>
    <p:handoutMasterId r:id="rId61"/>
  </p:handoutMasterIdLst>
  <p:sldIdLst>
    <p:sldId id="900" r:id="rId2"/>
    <p:sldId id="1016" r:id="rId3"/>
    <p:sldId id="1156" r:id="rId4"/>
    <p:sldId id="1145" r:id="rId5"/>
    <p:sldId id="1151" r:id="rId6"/>
    <p:sldId id="1152" r:id="rId7"/>
    <p:sldId id="1154" r:id="rId8"/>
    <p:sldId id="1157" r:id="rId9"/>
    <p:sldId id="1161" r:id="rId10"/>
    <p:sldId id="1171" r:id="rId11"/>
    <p:sldId id="1158" r:id="rId12"/>
    <p:sldId id="1191" r:id="rId13"/>
    <p:sldId id="1174" r:id="rId14"/>
    <p:sldId id="1175" r:id="rId15"/>
    <p:sldId id="1176" r:id="rId16"/>
    <p:sldId id="1177" r:id="rId17"/>
    <p:sldId id="1178" r:id="rId18"/>
    <p:sldId id="1179" r:id="rId19"/>
    <p:sldId id="1180" r:id="rId20"/>
    <p:sldId id="1188" r:id="rId21"/>
    <p:sldId id="1221" r:id="rId22"/>
    <p:sldId id="1195" r:id="rId23"/>
    <p:sldId id="1208" r:id="rId24"/>
    <p:sldId id="1163" r:id="rId25"/>
    <p:sldId id="1164" r:id="rId26"/>
    <p:sldId id="1165" r:id="rId27"/>
    <p:sldId id="1166" r:id="rId28"/>
    <p:sldId id="1192" r:id="rId29"/>
    <p:sldId id="1167" r:id="rId30"/>
    <p:sldId id="1168" r:id="rId31"/>
    <p:sldId id="1169" r:id="rId32"/>
    <p:sldId id="1237" r:id="rId33"/>
    <p:sldId id="1230" r:id="rId34"/>
    <p:sldId id="1231" r:id="rId35"/>
    <p:sldId id="1232" r:id="rId36"/>
    <p:sldId id="1233" r:id="rId37"/>
    <p:sldId id="1234" r:id="rId38"/>
    <p:sldId id="1235" r:id="rId39"/>
    <p:sldId id="1236" r:id="rId40"/>
    <p:sldId id="1225" r:id="rId41"/>
    <p:sldId id="1209" r:id="rId42"/>
    <p:sldId id="1210" r:id="rId43"/>
    <p:sldId id="1211" r:id="rId44"/>
    <p:sldId id="1226" r:id="rId45"/>
    <p:sldId id="1213" r:id="rId46"/>
    <p:sldId id="1214" r:id="rId47"/>
    <p:sldId id="1216" r:id="rId48"/>
    <p:sldId id="1229" r:id="rId49"/>
    <p:sldId id="1228" r:id="rId50"/>
    <p:sldId id="1227" r:id="rId51"/>
    <p:sldId id="1207" r:id="rId52"/>
    <p:sldId id="1203" r:id="rId53"/>
    <p:sldId id="1204" r:id="rId54"/>
    <p:sldId id="1205" r:id="rId55"/>
    <p:sldId id="1206" r:id="rId56"/>
    <p:sldId id="1220" r:id="rId57"/>
    <p:sldId id="1223" r:id="rId58"/>
    <p:sldId id="1224" r:id="rId59"/>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08081"/>
    <a:srgbClr val="C5D1E0"/>
    <a:srgbClr val="FF6600"/>
    <a:srgbClr val="FFCC99"/>
    <a:srgbClr val="0F4D92"/>
    <a:srgbClr val="F3F3F3"/>
    <a:srgbClr val="FF1D1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93"/>
    <p:restoredTop sz="94649"/>
  </p:normalViewPr>
  <p:slideViewPr>
    <p:cSldViewPr snapToGrid="0">
      <p:cViewPr>
        <p:scale>
          <a:sx n="73" d="100"/>
          <a:sy n="73" d="100"/>
        </p:scale>
        <p:origin x="896" y="808"/>
      </p:cViewPr>
      <p:guideLst>
        <p:guide orient="horz" pos="2160"/>
        <p:guide pos="384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742950" indent="-285750" eaLnBrk="0" hangingPunct="0">
              <a:defRPr sz="2400" baseline="-25000">
                <a:solidFill>
                  <a:schemeClr val="tx1"/>
                </a:solidFill>
                <a:latin typeface="Arial" charset="0"/>
                <a:ea typeface="ＭＳ Ｐゴシック" charset="0"/>
              </a:defRPr>
            </a:lvl2pPr>
            <a:lvl3pPr marL="1143000" indent="-228600" eaLnBrk="0" hangingPunct="0">
              <a:defRPr sz="2400" baseline="-25000">
                <a:solidFill>
                  <a:schemeClr val="tx1"/>
                </a:solidFill>
                <a:latin typeface="Arial" charset="0"/>
                <a:ea typeface="ＭＳ Ｐゴシック" charset="0"/>
              </a:defRPr>
            </a:lvl3pPr>
            <a:lvl4pPr marL="1600200" indent="-228600" eaLnBrk="0" hangingPunct="0">
              <a:defRPr sz="2400" baseline="-25000">
                <a:solidFill>
                  <a:schemeClr val="tx1"/>
                </a:solidFill>
                <a:latin typeface="Arial" charset="0"/>
                <a:ea typeface="ＭＳ Ｐゴシック" charset="0"/>
              </a:defRPr>
            </a:lvl4pPr>
            <a:lvl5pPr marL="2057400" indent="-228600" eaLnBrk="0" hangingPunct="0">
              <a:defRPr sz="2400" baseline="-25000">
                <a:solidFill>
                  <a:schemeClr val="tx1"/>
                </a:solidFill>
                <a:latin typeface="Arial"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charset="0"/>
              </a:defRPr>
            </a:lvl9pPr>
          </a:lstStyle>
          <a:p>
            <a:fld id="{662F50D6-D15D-9D43-8078-CCA5EDDAF389}" type="slidenum">
              <a:rPr lang="en-US" sz="1200" baseline="0"/>
              <a:pPr/>
              <a:t>1</a:t>
            </a:fld>
            <a:endParaRPr lang="en-US" sz="1200" baseline="0"/>
          </a:p>
        </p:txBody>
      </p:sp>
      <p:sp>
        <p:nvSpPr>
          <p:cNvPr id="51202" name="Rectangle 2"/>
          <p:cNvSpPr>
            <a:spLocks noGrp="1" noRot="1" noChangeAspect="1" noChangeArrowheads="1"/>
          </p:cNvSpPr>
          <p:nvPr>
            <p:ph type="sldImg"/>
          </p:nvPr>
        </p:nvSpPr>
        <p:spPr>
          <a:xfrm>
            <a:off x="381000" y="685800"/>
            <a:ext cx="6096000" cy="342900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30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10</a:t>
            </a:fld>
            <a:endParaRPr lang="en-US"/>
          </a:p>
        </p:txBody>
      </p:sp>
    </p:spTree>
    <p:extLst>
      <p:ext uri="{BB962C8B-B14F-4D97-AF65-F5344CB8AC3E}">
        <p14:creationId xmlns:p14="http://schemas.microsoft.com/office/powerpoint/2010/main" val="179055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63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4327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210275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14</a:t>
            </a:fld>
            <a:endParaRPr lang="en-US"/>
          </a:p>
        </p:txBody>
      </p:sp>
    </p:spTree>
    <p:extLst>
      <p:ext uri="{BB962C8B-B14F-4D97-AF65-F5344CB8AC3E}">
        <p14:creationId xmlns:p14="http://schemas.microsoft.com/office/powerpoint/2010/main" val="154022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15</a:t>
            </a:fld>
            <a:endParaRPr lang="en-US"/>
          </a:p>
        </p:txBody>
      </p:sp>
    </p:spTree>
    <p:extLst>
      <p:ext uri="{BB962C8B-B14F-4D97-AF65-F5344CB8AC3E}">
        <p14:creationId xmlns:p14="http://schemas.microsoft.com/office/powerpoint/2010/main" val="43844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9793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17</a:t>
            </a:fld>
            <a:endParaRPr lang="en-US"/>
          </a:p>
        </p:txBody>
      </p:sp>
    </p:spTree>
    <p:extLst>
      <p:ext uri="{BB962C8B-B14F-4D97-AF65-F5344CB8AC3E}">
        <p14:creationId xmlns:p14="http://schemas.microsoft.com/office/powerpoint/2010/main" val="60198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19</a:t>
            </a:fld>
            <a:endParaRPr lang="en-US"/>
          </a:p>
        </p:txBody>
      </p:sp>
    </p:spTree>
    <p:extLst>
      <p:ext uri="{BB962C8B-B14F-4D97-AF65-F5344CB8AC3E}">
        <p14:creationId xmlns:p14="http://schemas.microsoft.com/office/powerpoint/2010/main" val="10073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232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254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6783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6490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058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87219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4167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9572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88917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0675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43275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2658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25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96391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2887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788432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61732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82383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23444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37</a:t>
            </a:fld>
            <a:endParaRPr lang="en-US"/>
          </a:p>
        </p:txBody>
      </p:sp>
    </p:spTree>
    <p:extLst>
      <p:ext uri="{BB962C8B-B14F-4D97-AF65-F5344CB8AC3E}">
        <p14:creationId xmlns:p14="http://schemas.microsoft.com/office/powerpoint/2010/main" val="44425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117229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5825"/>
          </a:xfrm>
          <a:solidFill>
            <a:srgbClr val="4F81BD"/>
          </a:solidFill>
          <a:ln w="25402">
            <a:solidFill>
              <a:srgbClr val="385D8A"/>
            </a:solidFill>
            <a:prstDash val="solid"/>
          </a:ln>
        </p:spPr>
      </p:sp>
      <p:sp>
        <p:nvSpPr>
          <p:cNvPr id="3" name="Notes Placeholder 2"/>
          <p:cNvSpPr txBox="1">
            <a:spLocks noGrp="1"/>
          </p:cNvSpPr>
          <p:nvPr>
            <p:ph type="body" sz="quarter" idx="1"/>
          </p:nvPr>
        </p:nvSpPr>
        <p:spPr>
          <a:xfrm>
            <a:off x="685800" y="4343340"/>
            <a:ext cx="5484964" cy="4023132"/>
          </a:xfrm>
        </p:spPr>
        <p:txBody>
          <a:bodyPr/>
          <a:lstStyle/>
          <a:p>
            <a:endParaRPr lang="en-US"/>
          </a:p>
        </p:txBody>
      </p:sp>
    </p:spTree>
    <p:extLst>
      <p:ext uri="{BB962C8B-B14F-4D97-AF65-F5344CB8AC3E}">
        <p14:creationId xmlns:p14="http://schemas.microsoft.com/office/powerpoint/2010/main" val="86147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1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baseline="0" dirty="0" smtClean="0"/>
              <a:t>Why abstractions</a:t>
            </a:r>
          </a:p>
          <a:p>
            <a:pPr lvl="2"/>
            <a:r>
              <a:rPr lang="en-US" altLang="ja-JP" sz="1800" baseline="0" dirty="0" smtClean="0"/>
              <a:t>“Modularity based on abstraction is the way things get done.”  </a:t>
            </a:r>
            <a:r>
              <a:rPr lang="en-US" altLang="ja-JP" sz="1800" i="1" baseline="0" dirty="0" smtClean="0"/>
              <a:t>-- Barbara </a:t>
            </a:r>
            <a:r>
              <a:rPr lang="en-US" altLang="ja-JP" sz="1800" i="1" baseline="0" dirty="0" err="1" smtClean="0"/>
              <a:t>Liskov</a:t>
            </a:r>
            <a:endParaRPr lang="en-US" altLang="ja-JP" sz="1800" i="1" baseline="0" dirty="0" smtClean="0"/>
          </a:p>
          <a:p>
            <a:pPr lvl="2"/>
            <a:endParaRPr lang="en-US" sz="1800" baseline="0" dirty="0" smtClean="0"/>
          </a:p>
          <a:p>
            <a:pPr lvl="1"/>
            <a:r>
              <a:rPr lang="en-US" sz="1800" baseline="0" dirty="0" smtClean="0"/>
              <a:t>Why powerful tools</a:t>
            </a:r>
          </a:p>
          <a:p>
            <a:pPr lvl="2"/>
            <a:r>
              <a:rPr lang="en-US" sz="1800" baseline="0" dirty="0" smtClean="0"/>
              <a:t>[</a:t>
            </a:r>
            <a:r>
              <a:rPr lang="en-US" altLang="zh-CN" sz="1800" baseline="0" dirty="0" smtClean="0"/>
              <a:t>control</a:t>
            </a:r>
            <a:r>
              <a:rPr lang="zh-CN" altLang="en-US" sz="1800" baseline="0" dirty="0" smtClean="0"/>
              <a:t> </a:t>
            </a:r>
            <a:r>
              <a:rPr lang="en-US" altLang="zh-CN" sz="1800" baseline="0" dirty="0" smtClean="0"/>
              <a:t>plane give rifle, not food</a:t>
            </a:r>
            <a:endParaRPr lang="en-US" sz="1800" baseline="0" dirty="0" smtClean="0"/>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a:t>
            </a:fld>
            <a:endParaRPr lang="en-US"/>
          </a:p>
        </p:txBody>
      </p:sp>
    </p:spTree>
    <p:extLst>
      <p:ext uri="{BB962C8B-B14F-4D97-AF65-F5344CB8AC3E}">
        <p14:creationId xmlns:p14="http://schemas.microsoft.com/office/powerpoint/2010/main" val="73590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1225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42</a:t>
            </a:fld>
            <a:endParaRPr lang="en-US"/>
          </a:p>
        </p:txBody>
      </p:sp>
    </p:spTree>
    <p:extLst>
      <p:ext uri="{BB962C8B-B14F-4D97-AF65-F5344CB8AC3E}">
        <p14:creationId xmlns:p14="http://schemas.microsoft.com/office/powerpoint/2010/main" val="78287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43</a:t>
            </a:fld>
            <a:endParaRPr lang="en-US"/>
          </a:p>
        </p:txBody>
      </p:sp>
    </p:spTree>
    <p:extLst>
      <p:ext uri="{BB962C8B-B14F-4D97-AF65-F5344CB8AC3E}">
        <p14:creationId xmlns:p14="http://schemas.microsoft.com/office/powerpoint/2010/main" val="60232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9878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78390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88853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925917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48</a:t>
            </a:fld>
            <a:endParaRPr lang="en-US"/>
          </a:p>
        </p:txBody>
      </p:sp>
    </p:spTree>
    <p:extLst>
      <p:ext uri="{BB962C8B-B14F-4D97-AF65-F5344CB8AC3E}">
        <p14:creationId xmlns:p14="http://schemas.microsoft.com/office/powerpoint/2010/main" val="1455057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49</a:t>
            </a:fld>
            <a:endParaRPr lang="en-US"/>
          </a:p>
        </p:txBody>
      </p:sp>
    </p:spTree>
    <p:extLst>
      <p:ext uri="{BB962C8B-B14F-4D97-AF65-F5344CB8AC3E}">
        <p14:creationId xmlns:p14="http://schemas.microsoft.com/office/powerpoint/2010/main" val="242525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20562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a:t>
            </a:fld>
            <a:endParaRPr lang="en-US"/>
          </a:p>
        </p:txBody>
      </p:sp>
    </p:spTree>
    <p:extLst>
      <p:ext uri="{BB962C8B-B14F-4D97-AF65-F5344CB8AC3E}">
        <p14:creationId xmlns:p14="http://schemas.microsoft.com/office/powerpoint/2010/main" val="1617052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52</a:t>
            </a:fld>
            <a:endParaRPr lang="en-US"/>
          </a:p>
        </p:txBody>
      </p:sp>
    </p:spTree>
    <p:extLst>
      <p:ext uri="{BB962C8B-B14F-4D97-AF65-F5344CB8AC3E}">
        <p14:creationId xmlns:p14="http://schemas.microsoft.com/office/powerpoint/2010/main" val="1875805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53</a:t>
            </a:fld>
            <a:endParaRPr lang="en-US"/>
          </a:p>
        </p:txBody>
      </p:sp>
    </p:spTree>
    <p:extLst>
      <p:ext uri="{BB962C8B-B14F-4D97-AF65-F5344CB8AC3E}">
        <p14:creationId xmlns:p14="http://schemas.microsoft.com/office/powerpoint/2010/main" val="1236545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54</a:t>
            </a:fld>
            <a:endParaRPr lang="en-US"/>
          </a:p>
        </p:txBody>
      </p:sp>
    </p:spTree>
    <p:extLst>
      <p:ext uri="{BB962C8B-B14F-4D97-AF65-F5344CB8AC3E}">
        <p14:creationId xmlns:p14="http://schemas.microsoft.com/office/powerpoint/2010/main" val="1988617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55</a:t>
            </a:fld>
            <a:endParaRPr lang="en-US"/>
          </a:p>
        </p:txBody>
      </p:sp>
    </p:spTree>
    <p:extLst>
      <p:ext uri="{BB962C8B-B14F-4D97-AF65-F5344CB8AC3E}">
        <p14:creationId xmlns:p14="http://schemas.microsoft.com/office/powerpoint/2010/main" val="1658519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909807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57</a:t>
            </a:fld>
            <a:endParaRPr lang="en-US"/>
          </a:p>
        </p:txBody>
      </p:sp>
    </p:spTree>
    <p:extLst>
      <p:ext uri="{BB962C8B-B14F-4D97-AF65-F5344CB8AC3E}">
        <p14:creationId xmlns:p14="http://schemas.microsoft.com/office/powerpoint/2010/main" val="46926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a:latin typeface="Lucida Grande" charset="0"/>
                <a:cs typeface="Lucida Grande" charset="0"/>
                <a:sym typeface="Lucida Grande" charset="0"/>
              </a:rPr>
              <a:t>Here is an example algorithmic program, written in Java.</a:t>
            </a:r>
          </a:p>
          <a:p>
            <a:r>
              <a:rPr lang="en-US" sz="2200" dirty="0">
                <a:latin typeface="Lucida Grande" charset="0"/>
                <a:cs typeface="Lucida Grande" charset="0"/>
                <a:sym typeface="Lucida Grande" charset="0"/>
              </a:rPr>
              <a:t>Explain program.</a:t>
            </a:r>
          </a:p>
          <a:p>
            <a:r>
              <a:rPr lang="en-US" sz="2200" dirty="0">
                <a:latin typeface="Lucida Grande" charset="0"/>
                <a:cs typeface="Lucida Grande" charset="0"/>
                <a:sym typeface="Lucida Grande" charset="0"/>
              </a:rPr>
              <a:t>Note that the program does not specify flow table configuration.</a:t>
            </a:r>
          </a:p>
          <a:p>
            <a:r>
              <a:rPr lang="en-US" sz="2200" dirty="0">
                <a:latin typeface="Lucida Grande" charset="0"/>
                <a:cs typeface="Lucida Grande" charset="0"/>
                <a:sym typeface="Lucida Grande" charset="0"/>
              </a:rPr>
              <a:t>So the programming model makes the programmer</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s life easy: just take a packet and say what to do with it.</a:t>
            </a:r>
          </a:p>
        </p:txBody>
      </p:sp>
    </p:spTree>
    <p:extLst>
      <p:ext uri="{BB962C8B-B14F-4D97-AF65-F5344CB8AC3E}">
        <p14:creationId xmlns:p14="http://schemas.microsoft.com/office/powerpoint/2010/main" val="167189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6</a:t>
            </a:fld>
            <a:endParaRPr lang="en-US"/>
          </a:p>
        </p:txBody>
      </p:sp>
    </p:spTree>
    <p:extLst>
      <p:ext uri="{BB962C8B-B14F-4D97-AF65-F5344CB8AC3E}">
        <p14:creationId xmlns:p14="http://schemas.microsoft.com/office/powerpoint/2010/main" val="624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B64518-663D-4A75-A4E4-BD5C93D9276B}" type="slidenum">
              <a:rPr lang="en-US" smtClean="0"/>
              <a:t>7</a:t>
            </a:fld>
            <a:endParaRPr lang="en-US"/>
          </a:p>
        </p:txBody>
      </p:sp>
    </p:spTree>
    <p:extLst>
      <p:ext uri="{BB962C8B-B14F-4D97-AF65-F5344CB8AC3E}">
        <p14:creationId xmlns:p14="http://schemas.microsoft.com/office/powerpoint/2010/main" val="15359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1647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5Tb/s, 1000bits/</a:t>
            </a:r>
            <a:r>
              <a:rPr lang="en-US" dirty="0" err="1" smtClean="0"/>
              <a:t>pkt</a:t>
            </a:r>
            <a:r>
              <a:rPr lang="en-US" dirty="0" smtClean="0"/>
              <a:t> =&gt; 5B </a:t>
            </a:r>
            <a:r>
              <a:rPr lang="en-US" dirty="0" err="1" smtClean="0"/>
              <a:t>pkts</a:t>
            </a:r>
            <a:r>
              <a:rPr lang="en-US" dirty="0" smtClean="0"/>
              <a:t>/s</a:t>
            </a:r>
          </a:p>
          <a:p>
            <a:pPr lvl="1"/>
            <a:r>
              <a:rPr lang="en-US" dirty="0" smtClean="0"/>
              <a:t>Efficient </a:t>
            </a:r>
            <a:r>
              <a:rPr lang="en-US" dirty="0" err="1" smtClean="0"/>
              <a:t>datapath</a:t>
            </a:r>
            <a:r>
              <a:rPr lang="en-US" dirty="0" smtClean="0"/>
              <a:t> to scale but semantic gap</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9</a:t>
            </a:fld>
            <a:endParaRPr lang="en-US"/>
          </a:p>
        </p:txBody>
      </p:sp>
    </p:spTree>
    <p:extLst>
      <p:ext uri="{BB962C8B-B14F-4D97-AF65-F5344CB8AC3E}">
        <p14:creationId xmlns:p14="http://schemas.microsoft.com/office/powerpoint/2010/main" val="147336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9652000" y="6553200"/>
            <a:ext cx="2540000" cy="304800"/>
          </a:xfrm>
        </p:spPr>
        <p:txBody>
          <a:bodyPr/>
          <a:lstStyle>
            <a:lvl1pPr>
              <a:defRPr/>
            </a:lvl1pPr>
          </a:lstStyle>
          <a:p>
            <a:pPr>
              <a:defRPr/>
            </a:pPr>
            <a:fld id="{C7131E5B-00C3-0745-B9A8-94A27EBE9C2C}" type="slidenum">
              <a:rPr lang="en-US"/>
              <a:pPr>
                <a:defRPr/>
              </a:pPr>
              <a:t>‹#›</a:t>
            </a:fld>
            <a:endParaRPr lang="en-US">
              <a:solidFill>
                <a:schemeClr val="bg2"/>
              </a:solidFill>
            </a:endParaRPr>
          </a:p>
        </p:txBody>
      </p:sp>
    </p:spTree>
    <p:extLst>
      <p:ext uri="{BB962C8B-B14F-4D97-AF65-F5344CB8AC3E}">
        <p14:creationId xmlns:p14="http://schemas.microsoft.com/office/powerpoint/2010/main" val="16697235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72D7EECA-1C83-6C45-83D6-4D079D0FAF5C}" type="slidenum">
              <a:rPr lang="en-US"/>
              <a:pPr>
                <a:defRPr/>
              </a:pPr>
              <a:t>‹#›</a:t>
            </a:fld>
            <a:endParaRPr lang="en-US">
              <a:solidFill>
                <a:schemeClr val="bg2"/>
              </a:solidFill>
            </a:endParaRP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AC140D7-3C71-1742-AEFB-F5B5412C9B00}" type="slidenum">
              <a:rPr lang="en-US"/>
              <a:pPr>
                <a:defRPr/>
              </a:pPr>
              <a:t>‹#›</a:t>
            </a:fld>
            <a:endParaRPr lang="en-US">
              <a:solidFill>
                <a:schemeClr val="bg2"/>
              </a:solidFill>
            </a:endParaRP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71451" y="6400800"/>
            <a:ext cx="2540000" cy="304800"/>
          </a:xfrm>
        </p:spPr>
        <p:txBody>
          <a:bodyPr/>
          <a:lstStyle>
            <a:lvl1pPr>
              <a:defRPr/>
            </a:lvl1pPr>
          </a:lstStyle>
          <a:p>
            <a:pPr>
              <a:defRPr/>
            </a:pPr>
            <a:fld id="{65C94A1E-3510-F44F-BED8-FBEFB14C5091}" type="slidenum">
              <a:rPr lang="en-US"/>
              <a:pPr>
                <a:defRPr/>
              </a:pPr>
              <a:t>‹#›</a:t>
            </a:fld>
            <a:endParaRPr lang="en-US">
              <a:solidFill>
                <a:schemeClr val="bg2"/>
              </a:solidFill>
            </a:endParaRPr>
          </a:p>
        </p:txBody>
      </p:sp>
    </p:spTree>
    <p:extLst>
      <p:ext uri="{BB962C8B-B14F-4D97-AF65-F5344CB8AC3E}">
        <p14:creationId xmlns:p14="http://schemas.microsoft.com/office/powerpoint/2010/main" val="209119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64B0F64-89EF-7A42-892D-484BAB952423}" type="slidenum">
              <a:rPr lang="en-US"/>
              <a:pPr>
                <a:defRPr/>
              </a:pPr>
              <a:t>‹#›</a:t>
            </a:fld>
            <a:endParaRPr lang="en-US">
              <a:solidFill>
                <a:schemeClr val="bg2"/>
              </a:solidFill>
            </a:endParaRPr>
          </a:p>
        </p:txBody>
      </p:sp>
    </p:spTree>
    <p:extLst>
      <p:ext uri="{BB962C8B-B14F-4D97-AF65-F5344CB8AC3E}">
        <p14:creationId xmlns:p14="http://schemas.microsoft.com/office/powerpoint/2010/main" val="2508059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A3492EE-3409-4449-A1A9-21803391433C}" type="slidenum">
              <a:rPr lang="en-US"/>
              <a:pPr>
                <a:defRPr/>
              </a:pPr>
              <a:t>‹#›</a:t>
            </a:fld>
            <a:endParaRPr lang="en-US">
              <a:solidFill>
                <a:schemeClr val="bg2"/>
              </a:solidFill>
            </a:endParaRP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643B7268-F349-8842-B2C6-E5D994E4AE31}" type="slidenum">
              <a:rPr lang="en-US"/>
              <a:pPr>
                <a:defRPr/>
              </a:pPr>
              <a:t>‹#›</a:t>
            </a:fld>
            <a:endParaRPr lang="en-US">
              <a:solidFill>
                <a:schemeClr val="bg2"/>
              </a:solidFill>
            </a:endParaRP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94E0BDCD-C9B5-0945-AF7F-3E94AA7ADACD}" type="slidenum">
              <a:rPr lang="en-US"/>
              <a:pPr>
                <a:defRPr/>
              </a:pPr>
              <a:t>‹#›</a:t>
            </a:fld>
            <a:endParaRPr lang="en-US">
              <a:solidFill>
                <a:schemeClr val="bg2"/>
              </a:solidFill>
            </a:endParaRP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09F64BDA-7C03-0348-A74F-EE75429B1384}" type="slidenum">
              <a:rPr lang="en-US"/>
              <a:pPr>
                <a:defRPr/>
              </a:pPr>
              <a:t>‹#›</a:t>
            </a:fld>
            <a:endParaRPr lang="en-US">
              <a:solidFill>
                <a:schemeClr val="bg2"/>
              </a:solidFill>
            </a:endParaRP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10B5A099-68A2-044B-9162-510493F6B079}" type="slidenum">
              <a:rPr lang="en-US"/>
              <a:pPr>
                <a:defRPr/>
              </a:pPr>
              <a:t>‹#›</a:t>
            </a:fld>
            <a:endParaRPr lang="en-US">
              <a:solidFill>
                <a:schemeClr val="bg2"/>
              </a:solidFill>
            </a:endParaRPr>
          </a:p>
        </p:txBody>
      </p:sp>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D3A41906-1694-444C-9BC0-9D3A13E9E150}" type="slidenum">
              <a:rPr lang="en-US"/>
              <a:pPr>
                <a:defRPr/>
              </a:pPr>
              <a:t>‹#›</a:t>
            </a:fld>
            <a:endParaRPr lang="en-US">
              <a:solidFill>
                <a:schemeClr val="bg2"/>
              </a:solidFill>
            </a:endParaRP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171451" y="6400800"/>
            <a:ext cx="2540000" cy="304800"/>
          </a:xfrm>
        </p:spPr>
        <p:txBody>
          <a:bodyPr/>
          <a:lstStyle>
            <a:lvl1pPr>
              <a:defRPr/>
            </a:lvl1pPr>
          </a:lstStyle>
          <a:p>
            <a:pPr>
              <a:defRPr/>
            </a:pPr>
            <a:fld id="{F9CB2A15-B8E4-7E4F-8BA5-A4DAD477726A}" type="slidenum">
              <a:rPr lang="en-US"/>
              <a:pPr>
                <a:defRPr/>
              </a:pPr>
              <a:t>‹#›</a:t>
            </a:fld>
            <a:endParaRPr lang="en-US">
              <a:solidFill>
                <a:schemeClr val="bg2"/>
              </a:solidFill>
            </a:endParaRP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12192000" cy="804863"/>
          </a:xfrm>
          <a:prstGeom prst="rect">
            <a:avLst/>
          </a:prstGeom>
          <a:solidFill>
            <a:srgbClr val="0F4D92"/>
          </a:solidFill>
          <a:ln w="9525" cap="flat" cmpd="sng" algn="ctr">
            <a:solidFill>
              <a:schemeClr val="tx1">
                <a:lumMod val="50000"/>
                <a:lumOff val="50000"/>
              </a:schemeClr>
            </a:solidFill>
            <a:prstDash val="solid"/>
            <a:round/>
            <a:headEnd type="none" w="med" len="med"/>
            <a:tailEnd type="none" w="med" len="med"/>
          </a:ln>
          <a:effectLst/>
        </p:spPr>
        <p:txBody>
          <a:bodyPr/>
          <a:lstStyle/>
          <a:p>
            <a:pPr eaLnBrk="0" hangingPunct="0">
              <a:defRPr/>
            </a:pPr>
            <a:endParaRPr lang="en-US" sz="2400">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p:nvCxnSpPr>
        <p:spPr bwMode="auto">
          <a:xfrm flipV="1">
            <a:off x="0" y="6583363"/>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9" name="Slide Number Placeholder 11"/>
          <p:cNvSpPr>
            <a:spLocks noGrp="1"/>
          </p:cNvSpPr>
          <p:nvPr>
            <p:ph type="sldNum" sz="quarter" idx="4"/>
          </p:nvPr>
        </p:nvSpPr>
        <p:spPr>
          <a:xfrm>
            <a:off x="9635067" y="6549672"/>
            <a:ext cx="2540000" cy="304800"/>
          </a:xfrm>
          <a:prstGeom prst="rect">
            <a:avLst/>
          </a:prstGeom>
        </p:spPr>
        <p:txBody>
          <a:bodyPr/>
          <a:lstStyle>
            <a:lvl1pPr algn="r" eaLnBrk="0" hangingPunct="0">
              <a:defRPr sz="1600">
                <a:effectLst>
                  <a:outerShdw blurRad="38100" dist="38100" dir="2700000" algn="tl">
                    <a:srgbClr val="000000">
                      <a:alpha val="43137"/>
                    </a:srgbClr>
                  </a:outerShdw>
                </a:effectLst>
              </a:defRPr>
            </a:lvl1pPr>
          </a:lstStyle>
          <a:p>
            <a:pPr>
              <a:defRPr/>
            </a:pPr>
            <a:fld id="{28174B04-4DAE-EB42-9616-9AE45265018B}" type="slidenum">
              <a:rPr lang="en-US"/>
              <a:pPr>
                <a:defRPr/>
              </a:pPr>
              <a:t>‹#›</a:t>
            </a:fld>
            <a:endParaRPr lang="en-US">
              <a:solidFill>
                <a:schemeClr val="bg2"/>
              </a:solidFill>
            </a:endParaRPr>
          </a:p>
        </p:txBody>
      </p:sp>
      <p:sp>
        <p:nvSpPr>
          <p:cNvPr id="10" name="Rectangle 9"/>
          <p:cNvSpPr/>
          <p:nvPr userDrawn="1"/>
        </p:nvSpPr>
        <p:spPr>
          <a:xfrm>
            <a:off x="3937894" y="6558845"/>
            <a:ext cx="4086375" cy="276999"/>
          </a:xfrm>
          <a:prstGeom prst="rect">
            <a:avLst/>
          </a:prstGeom>
        </p:spPr>
        <p:txBody>
          <a:bodyPr wrap="none">
            <a:spAutoFit/>
          </a:bodyPr>
          <a:lstStyle/>
          <a:p>
            <a:pPr eaLnBrk="0" hangingPunct="0">
              <a:defRPr/>
            </a:pPr>
            <a:r>
              <a:rPr lang="en-US" sz="1200" kern="0" baseline="0" dirty="0" err="1" smtClean="0">
                <a:solidFill>
                  <a:schemeClr val="tx1">
                    <a:lumMod val="50000"/>
                    <a:lumOff val="50000"/>
                  </a:schemeClr>
                </a:solidFill>
                <a:effectLst/>
                <a:latin typeface="Verdana" charset="0"/>
              </a:rPr>
              <a:t>OpenDaylight</a:t>
            </a:r>
            <a:r>
              <a:rPr lang="en-US" sz="1200" kern="0" baseline="0" dirty="0" smtClean="0">
                <a:solidFill>
                  <a:schemeClr val="tx1">
                    <a:lumMod val="50000"/>
                    <a:lumOff val="50000"/>
                  </a:schemeClr>
                </a:solidFill>
                <a:effectLst/>
                <a:latin typeface="Verdana" charset="0"/>
              </a:rPr>
              <a:t> Summit, Seattle, Sept. 26-29, 2016</a:t>
            </a:r>
            <a:endParaRPr lang="en-US" sz="1400" dirty="0">
              <a:solidFill>
                <a:schemeClr val="tx1">
                  <a:lumMod val="50000"/>
                  <a:lumOff val="50000"/>
                </a:schemeClr>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rgbClr val="F3F3F3"/>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3.png"/><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3.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6200" y="833439"/>
            <a:ext cx="12306300" cy="5789083"/>
          </a:xfrm>
          <a:prstGeom prst="rect">
            <a:avLst/>
          </a:prstGeom>
          <a:ln>
            <a:noFill/>
          </a:ln>
          <a:effectLst>
            <a:softEdge rad="112500"/>
          </a:effectLst>
        </p:spPr>
      </p:pic>
      <p:sp>
        <p:nvSpPr>
          <p:cNvPr id="13" name="Rectangle 2"/>
          <p:cNvSpPr>
            <a:spLocks noGrp="1" noChangeArrowheads="1"/>
          </p:cNvSpPr>
          <p:nvPr>
            <p:ph type="ctrTitle"/>
          </p:nvPr>
        </p:nvSpPr>
        <p:spPr>
          <a:xfrm>
            <a:off x="1924050" y="1304734"/>
            <a:ext cx="8489950" cy="1631950"/>
          </a:xfrm>
        </p:spPr>
        <p:txBody>
          <a:bodyPr/>
          <a:lstStyle/>
          <a:p>
            <a:pPr algn="ctr" eaLnBrk="1" hangingPunct="1">
              <a:defRPr/>
            </a:pPr>
            <a:r>
              <a:rPr lang="en-US" altLang="zh-CN" sz="4000" dirty="0">
                <a:solidFill>
                  <a:srgbClr val="800000"/>
                </a:solidFill>
                <a:latin typeface="Georgia" charset="0"/>
                <a:ea typeface="ＭＳ Ｐゴシック" charset="0"/>
                <a:cs typeface="ＭＳ Ｐゴシック" charset="0"/>
              </a:rPr>
              <a:t>Tutorial: SDN Programming </a:t>
            </a:r>
            <a:br>
              <a:rPr lang="en-US" altLang="zh-CN" sz="4000" dirty="0">
                <a:solidFill>
                  <a:srgbClr val="800000"/>
                </a:solidFill>
                <a:latin typeface="Georgia" charset="0"/>
                <a:ea typeface="ＭＳ Ｐゴシック" charset="0"/>
                <a:cs typeface="ＭＳ Ｐゴシック" charset="0"/>
              </a:rPr>
            </a:br>
            <a:r>
              <a:rPr lang="en-US" altLang="zh-CN" sz="4000" dirty="0">
                <a:solidFill>
                  <a:srgbClr val="800000"/>
                </a:solidFill>
                <a:latin typeface="Georgia" charset="0"/>
                <a:ea typeface="ＭＳ Ｐゴシック" charset="0"/>
                <a:cs typeface="ＭＳ Ｐゴシック" charset="0"/>
              </a:rPr>
              <a:t>Using High-Level Abstractions</a:t>
            </a:r>
            <a:endParaRPr lang="en-US" sz="4000" dirty="0">
              <a:solidFill>
                <a:srgbClr val="800000"/>
              </a:solidFill>
              <a:latin typeface="Georgia" charset="0"/>
              <a:ea typeface="ＭＳ Ｐゴシック" charset="0"/>
              <a:cs typeface="ＭＳ Ｐゴシック" charset="0"/>
            </a:endParaRPr>
          </a:p>
        </p:txBody>
      </p:sp>
      <p:sp>
        <p:nvSpPr>
          <p:cNvPr id="6" name="Rectangle 3"/>
          <p:cNvSpPr>
            <a:spLocks noGrp="1" noChangeArrowheads="1"/>
          </p:cNvSpPr>
          <p:nvPr>
            <p:ph type="subTitle" idx="1"/>
          </p:nvPr>
        </p:nvSpPr>
        <p:spPr>
          <a:xfrm>
            <a:off x="1762389" y="3975100"/>
            <a:ext cx="8813272" cy="2239580"/>
          </a:xfrm>
          <a:effectLst>
            <a:outerShdw blurRad="25400" dist="12700" dir="2700000" algn="ctr" rotWithShape="0">
              <a:srgbClr val="000000">
                <a:alpha val="25000"/>
              </a:srgbClr>
            </a:outerShdw>
          </a:effectLst>
        </p:spPr>
        <p:txBody>
          <a:bodyPr/>
          <a:lstStyle/>
          <a:p>
            <a:r>
              <a:rPr lang="en-US" altLang="zh-CN" sz="2400" dirty="0" err="1" smtClean="0"/>
              <a:t>Mingming</a:t>
            </a:r>
            <a:r>
              <a:rPr lang="en-US" altLang="zh-CN" sz="2400" dirty="0" smtClean="0"/>
              <a:t> Chen, Kai Gao, Shawn Lin, Charlie Proctor, </a:t>
            </a:r>
            <a:r>
              <a:rPr lang="en-US" altLang="zh-CN" sz="2400" dirty="0">
                <a:solidFill>
                  <a:srgbClr val="C00000"/>
                </a:solidFill>
              </a:rPr>
              <a:t>May </a:t>
            </a:r>
            <a:r>
              <a:rPr lang="en-US" altLang="zh-CN" sz="2400" dirty="0" smtClean="0">
                <a:solidFill>
                  <a:srgbClr val="C00000"/>
                </a:solidFill>
              </a:rPr>
              <a:t>Wang</a:t>
            </a:r>
            <a:r>
              <a:rPr lang="en-US" altLang="zh-CN" sz="2400" dirty="0" smtClean="0">
                <a:solidFill>
                  <a:prstClr val="black"/>
                </a:solidFill>
              </a:rPr>
              <a:t>,  </a:t>
            </a:r>
            <a:r>
              <a:rPr lang="en-US" altLang="zh-CN" sz="2400" dirty="0" smtClean="0"/>
              <a:t>Tony Wang, </a:t>
            </a:r>
            <a:r>
              <a:rPr lang="en-US" altLang="zh-CN" sz="2400" dirty="0" err="1" smtClean="0"/>
              <a:t>Qiao</a:t>
            </a:r>
            <a:r>
              <a:rPr lang="en-US" altLang="zh-CN" sz="2400" dirty="0" smtClean="0"/>
              <a:t> Xiang, Jensen Zhang, </a:t>
            </a:r>
            <a:r>
              <a:rPr lang="en-US" altLang="zh-CN" sz="2400" dirty="0" smtClean="0">
                <a:solidFill>
                  <a:srgbClr val="C00000"/>
                </a:solidFill>
              </a:rPr>
              <a:t>Y. Richard Yang</a:t>
            </a:r>
          </a:p>
          <a:p>
            <a:endParaRPr lang="en-US" altLang="zh-CN" sz="2800" dirty="0"/>
          </a:p>
          <a:p>
            <a:r>
              <a:rPr lang="en-US" altLang="zh-CN" sz="2800" dirty="0"/>
              <a:t>Systems Networking Lab (</a:t>
            </a:r>
            <a:r>
              <a:rPr lang="en-US" altLang="zh-CN" sz="2800" dirty="0" err="1"/>
              <a:t>SNLab</a:t>
            </a:r>
            <a:r>
              <a:rPr lang="en-US" altLang="zh-CN" sz="2800" dirty="0"/>
              <a:t>)</a:t>
            </a: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1</a:t>
            </a:fld>
            <a:endParaRPr lang="en-US">
              <a:solidFill>
                <a:schemeClr val="bg2"/>
              </a:solidFill>
            </a:endParaRPr>
          </a:p>
        </p:txBody>
      </p:sp>
    </p:spTree>
    <p:extLst>
      <p:ext uri="{BB962C8B-B14F-4D97-AF65-F5344CB8AC3E}">
        <p14:creationId xmlns:p14="http://schemas.microsoft.com/office/powerpoint/2010/main" val="64256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Roadmap</a:t>
            </a:r>
            <a:endParaRPr lang="en-US" sz="3200" dirty="0"/>
          </a:p>
        </p:txBody>
      </p:sp>
      <p:sp>
        <p:nvSpPr>
          <p:cNvPr id="30" name="Content Placeholder 1"/>
          <p:cNvSpPr>
            <a:spLocks noGrp="1"/>
          </p:cNvSpPr>
          <p:nvPr>
            <p:ph idx="1"/>
          </p:nvPr>
        </p:nvSpPr>
        <p:spPr/>
        <p:txBody>
          <a:bodyPr/>
          <a:lstStyle/>
          <a:p>
            <a:r>
              <a:rPr lang="en-US" b="1" dirty="0" smtClean="0"/>
              <a:t>The </a:t>
            </a:r>
            <a:r>
              <a:rPr lang="en-US" b="1" dirty="0"/>
              <a:t>Maple </a:t>
            </a:r>
            <a:r>
              <a:rPr lang="en-US" b="1" dirty="0" smtClean="0"/>
              <a:t>system,</a:t>
            </a:r>
            <a:r>
              <a:rPr lang="en-US" dirty="0" smtClean="0"/>
              <a:t> to provide a </a:t>
            </a:r>
            <a:r>
              <a:rPr lang="en-US" dirty="0"/>
              <a:t>high-level algorithmic policy programming model, to </a:t>
            </a:r>
            <a:r>
              <a:rPr lang="en-US" dirty="0" smtClean="0"/>
              <a:t>enable </a:t>
            </a:r>
            <a:r>
              <a:rPr lang="en-US" dirty="0" err="1" smtClean="0"/>
              <a:t>datapath</a:t>
            </a:r>
            <a:r>
              <a:rPr lang="en-US" dirty="0" smtClean="0"/>
              <a:t>-oblivious </a:t>
            </a:r>
            <a:r>
              <a:rPr lang="en-US" dirty="0"/>
              <a:t>programming, to address the low-level </a:t>
            </a:r>
            <a:r>
              <a:rPr lang="en-US" dirty="0" err="1"/>
              <a:t>datapath</a:t>
            </a:r>
            <a:r>
              <a:rPr lang="en-US" dirty="0"/>
              <a:t> </a:t>
            </a:r>
            <a:r>
              <a:rPr lang="en-US" dirty="0" smtClean="0"/>
              <a:t>issue</a:t>
            </a:r>
            <a:endParaRPr lang="en-US" dirty="0"/>
          </a:p>
          <a:p>
            <a:r>
              <a:rPr lang="en-US" b="1" dirty="0"/>
              <a:t>The FAST </a:t>
            </a:r>
            <a:r>
              <a:rPr lang="en-US" b="1" dirty="0" smtClean="0"/>
              <a:t>system,</a:t>
            </a:r>
            <a:r>
              <a:rPr lang="en-US" dirty="0" smtClean="0"/>
              <a:t> to provide </a:t>
            </a:r>
            <a:r>
              <a:rPr lang="en-US" dirty="0"/>
              <a:t>a function store abstraction, to address the issue of complex system consisting of a large number of </a:t>
            </a:r>
            <a:r>
              <a:rPr lang="en-US" dirty="0" smtClean="0"/>
              <a:t>service functions </a:t>
            </a:r>
            <a:r>
              <a:rPr lang="en-US" dirty="0"/>
              <a:t>driven by dynamic </a:t>
            </a:r>
            <a:r>
              <a:rPr lang="en-US" dirty="0" smtClean="0"/>
              <a:t>data</a:t>
            </a:r>
            <a:endParaRPr lang="en-US" dirty="0"/>
          </a:p>
          <a:p>
            <a:r>
              <a:rPr lang="en-US" b="1" dirty="0"/>
              <a:t>A Web-based (c9 based) based SDN IDE [</a:t>
            </a:r>
            <a:r>
              <a:rPr lang="en-US" b="1" dirty="0" err="1"/>
              <a:t>devopen</a:t>
            </a:r>
            <a:r>
              <a:rPr lang="en-US" b="1" dirty="0"/>
              <a:t>]</a:t>
            </a:r>
            <a:r>
              <a:rPr lang="en-US" dirty="0"/>
              <a:t>, to provide a </a:t>
            </a:r>
            <a:r>
              <a:rPr lang="en-US" dirty="0" err="1"/>
              <a:t>DevOp</a:t>
            </a:r>
            <a:r>
              <a:rPr lang="en-US" dirty="0"/>
              <a:t> UI to simplify the programming environment for the preceding two new programming abstractions.</a:t>
            </a:r>
          </a:p>
          <a:p>
            <a:endParaRPr lang="en-US" dirty="0" smtClean="0"/>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10</a:t>
            </a:fld>
            <a:endParaRPr lang="en-US" dirty="0">
              <a:solidFill>
                <a:schemeClr val="bg2"/>
              </a:solidFill>
            </a:endParaRPr>
          </a:p>
        </p:txBody>
      </p:sp>
    </p:spTree>
    <p:extLst>
      <p:ext uri="{BB962C8B-B14F-4D97-AF65-F5344CB8AC3E}">
        <p14:creationId xmlns:p14="http://schemas.microsoft.com/office/powerpoint/2010/main" val="2121013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363200" cy="2238374"/>
          </a:xfrm>
          <a:ln/>
        </p:spPr>
        <p:txBody>
          <a:bodyPr/>
          <a:lstStyle/>
          <a:p>
            <a:r>
              <a:rPr lang="en-US" sz="4800" dirty="0" smtClean="0">
                <a:solidFill>
                  <a:srgbClr val="C00000"/>
                </a:solidFill>
              </a:rPr>
              <a:t>Conceptual Intro</a:t>
            </a:r>
            <a:r>
              <a:rPr lang="en-US" sz="4800" smtClean="0">
                <a:solidFill>
                  <a:srgbClr val="C00000"/>
                </a:solidFill>
              </a:rPr>
              <a:t>: </a:t>
            </a:r>
            <a:br>
              <a:rPr lang="en-US" sz="4800" smtClean="0">
                <a:solidFill>
                  <a:srgbClr val="C00000"/>
                </a:solidFill>
              </a:rPr>
            </a:br>
            <a:r>
              <a:rPr lang="en-US" sz="4800" smtClean="0">
                <a:solidFill>
                  <a:srgbClr val="C00000"/>
                </a:solidFill>
              </a:rPr>
              <a:t>The Programming-Level Gap </a:t>
            </a:r>
            <a:r>
              <a:rPr lang="en-US" sz="4800" dirty="0" smtClean="0">
                <a:solidFill>
                  <a:srgbClr val="C00000"/>
                </a:solidFill>
              </a:rPr>
              <a:t>Problem, The Maple Approach</a:t>
            </a:r>
            <a:endParaRPr lang="en-US" sz="48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11</a:t>
            </a:fld>
            <a:endParaRPr lang="en-US" dirty="0">
              <a:solidFill>
                <a:schemeClr val="bg2"/>
              </a:solidFill>
            </a:endParaRPr>
          </a:p>
        </p:txBody>
      </p:sp>
    </p:spTree>
    <p:extLst>
      <p:ext uri="{BB962C8B-B14F-4D97-AF65-F5344CB8AC3E}">
        <p14:creationId xmlns:p14="http://schemas.microsoft.com/office/powerpoint/2010/main" val="1090527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r>
              <a:rPr lang="en-US" sz="3200" dirty="0" smtClean="0"/>
              <a:t>The Programming-Level Gap Problem</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12</a:t>
            </a:fld>
            <a:endParaRPr lang="en-US" dirty="0">
              <a:solidFill>
                <a:schemeClr val="bg2"/>
              </a:solidFill>
            </a:endParaRPr>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595745" y="4470208"/>
            <a:ext cx="1596212" cy="1740092"/>
          </a:xfrm>
          <a:prstGeom prst="wedgeRoundRectCallout">
            <a:avLst>
              <a:gd name="adj1" fmla="val -139412"/>
              <a:gd name="adj2" fmla="val 3720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based computing model with limited resources</a:t>
            </a:r>
          </a:p>
        </p:txBody>
      </p:sp>
      <p:sp>
        <p:nvSpPr>
          <p:cNvPr id="20" name="Rounded Rectangular Callout 19"/>
          <p:cNvSpPr/>
          <p:nvPr/>
        </p:nvSpPr>
        <p:spPr bwMode="auto">
          <a:xfrm>
            <a:off x="639191" y="906226"/>
            <a:ext cx="1596212" cy="1756698"/>
          </a:xfrm>
          <a:prstGeom prst="wedgeRoundRectCallout">
            <a:avLst>
              <a:gd name="adj1" fmla="val 96095"/>
              <a:gd name="adj2" fmla="val 51872"/>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baseline="0" dirty="0" smtClean="0"/>
              <a:t>- Consider</a:t>
            </a:r>
            <a:r>
              <a:rPr lang="en-US" sz="1600" baseline="0" dirty="0"/>
              <a:t/>
            </a:r>
            <a:br>
              <a:rPr lang="en-US" sz="1600" baseline="0" dirty="0"/>
            </a:br>
            <a:r>
              <a:rPr lang="en-US" sz="1600" baseline="0" dirty="0"/>
              <a:t>each </a:t>
            </a:r>
            <a:r>
              <a:rPr lang="en-US" sz="1600" baseline="0" dirty="0" err="1"/>
              <a:t>pkt</a:t>
            </a:r>
            <a:r>
              <a:rPr lang="en-US" sz="1600" baseline="0" dirty="0"/>
              <a:t/>
            </a:r>
            <a:br>
              <a:rPr lang="en-US" sz="1600" baseline="0" dirty="0"/>
            </a:br>
            <a:r>
              <a:rPr lang="en-US" sz="1600" baseline="0" dirty="0"/>
              <a:t>as a </a:t>
            </a:r>
            <a:r>
              <a:rPr lang="en-US" sz="1600" baseline="0" dirty="0" smtClean="0"/>
              <a:t>request</a:t>
            </a:r>
          </a:p>
          <a:p>
            <a:r>
              <a:rPr lang="en-US" sz="1600" baseline="0" dirty="0" smtClean="0"/>
              <a:t>- Program </a:t>
            </a:r>
            <a:r>
              <a:rPr lang="en-US" sz="1600" baseline="0" dirty="0"/>
              <a:t>invoked on each packet</a:t>
            </a:r>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3318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 </a:t>
            </a:r>
            <a:r>
              <a:rPr lang="en-US" sz="3600" dirty="0" smtClean="0"/>
              <a:t>Example FAST Maple Program</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72889" y="6553200"/>
            <a:ext cx="1905000" cy="304800"/>
          </a:xfrm>
        </p:spPr>
        <p:txBody>
          <a:bodyPr/>
          <a:lstStyle/>
          <a:p>
            <a:pPr>
              <a:defRPr/>
            </a:pPr>
            <a:fld id="{164B0F64-89EF-7A42-892D-484BAB952423}" type="slidenum">
              <a:rPr lang="en-US" smtClean="0"/>
              <a:pPr>
                <a:defRPr/>
              </a:pPr>
              <a:t>13</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109680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002013"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14</a:t>
            </a:fld>
            <a:endParaRPr lang="en-US" dirty="0">
              <a:solidFill>
                <a:schemeClr val="bg2"/>
              </a:solidFill>
            </a:endParaRPr>
          </a:p>
        </p:txBody>
      </p: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19709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Controller Program with Flow Table Management</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15</a:t>
            </a:fld>
            <a:endParaRPr lang="en-US" dirty="0">
              <a:solidFill>
                <a:schemeClr val="bg2"/>
              </a:solidFill>
            </a:endParaRPr>
          </a:p>
        </p:txBody>
      </p:sp>
    </p:spTree>
    <p:extLst>
      <p:ext uri="{BB962C8B-B14F-4D97-AF65-F5344CB8AC3E}">
        <p14:creationId xmlns:p14="http://schemas.microsoft.com/office/powerpoint/2010/main" val="941203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780874" y="21474"/>
            <a:ext cx="8562466" cy="685800"/>
          </a:xfrm>
          <a:ln/>
        </p:spPr>
        <p:txBody>
          <a:bodyPr/>
          <a:lstStyle/>
          <a:p>
            <a:r>
              <a:rPr lang="en-US" sz="3200" dirty="0"/>
              <a:t>Does the Program 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2" name="Slide Number Placeholder 6"/>
          <p:cNvSpPr>
            <a:spLocks noGrp="1"/>
          </p:cNvSpPr>
          <p:nvPr>
            <p:ph type="sldNum" sz="quarter" idx="10"/>
          </p:nvPr>
        </p:nvSpPr>
        <p:spPr>
          <a:xfrm>
            <a:off x="10287000" y="6596641"/>
            <a:ext cx="1905000" cy="304800"/>
          </a:xfrm>
        </p:spPr>
        <p:txBody>
          <a:bodyPr/>
          <a:lstStyle/>
          <a:p>
            <a:pPr>
              <a:defRPr/>
            </a:pPr>
            <a:fld id="{164B0F64-89EF-7A42-892D-484BAB952423}" type="slidenum">
              <a:rPr lang="en-US" smtClean="0"/>
              <a:pPr>
                <a:defRPr/>
              </a:pPr>
              <a:t>16</a:t>
            </a:fld>
            <a:endParaRPr lang="en-US" dirty="0">
              <a:solidFill>
                <a:schemeClr val="bg2"/>
              </a:solidFill>
            </a:endParaRP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93433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 Approach I to Address Issue </a:t>
            </a:r>
            <a:r>
              <a:rPr lang="en-US" sz="3200" dirty="0"/>
              <a:t>(OVS): Using Exact Match</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({‘priority’:1,</a:t>
            </a:r>
            <a:br>
              <a:rPr lang="nl-NL" sz="2000" b="1" baseline="0" dirty="0">
                <a:latin typeface="Menlo Regular"/>
                <a:cs typeface="Menlo Regular"/>
              </a:rPr>
            </a:br>
            <a:r>
              <a:rPr lang="nl-NL" sz="2000" b="1" baseline="0" dirty="0">
                <a:latin typeface="Menlo Regular"/>
                <a:cs typeface="Menlo Regular"/>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000000"/>
                </a:solidFill>
                <a:latin typeface="Menlo Regular"/>
                <a:cs typeface="Menlo Regular"/>
                <a:sym typeface="Menlo Regular" charset="0"/>
              </a:rPr>
              <a:t>‘priority’:0,</a:t>
            </a:r>
            <a:br>
              <a:rPr lang="nl-NL" sz="2000" b="1" baseline="0" dirty="0">
                <a:solidFill>
                  <a:srgbClr val="000000"/>
                </a:solidFill>
                <a:latin typeface="Menlo Regular"/>
                <a:cs typeface="Menlo Regular"/>
                <a:sym typeface="Menlo Regular" charset="0"/>
              </a:rPr>
            </a:br>
            <a:r>
              <a:rPr lang="nl-NL" sz="2000" b="1" baseline="0" dirty="0">
                <a:latin typeface="Menlo Regular"/>
                <a:cs typeface="Menlo Regular"/>
                <a:sym typeface="Menlo Regular" charset="0"/>
              </a:rPr>
              <a:t>                ‘match’:</a:t>
            </a:r>
            <a:r>
              <a:rPr lang="nl-NL" sz="2000" b="1" baseline="0" dirty="0" err="1">
                <a:solidFill>
                  <a:srgbClr val="FF0000"/>
                </a:solidFill>
                <a:latin typeface="Menlo Regular"/>
                <a:cs typeface="Menlo Regular"/>
              </a:rPr>
              <a:t>exactMatch</a:t>
            </a:r>
            <a:r>
              <a:rPr lang="nl-NL" sz="2000" b="1" baseline="0" dirty="0">
                <a:solidFill>
                  <a:srgbClr val="FF0000"/>
                </a:solidFill>
                <a:latin typeface="Menlo Regular"/>
                <a:cs typeface="Menlo Regular"/>
              </a:rPr>
              <a:t>(p)</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17</a:t>
            </a:fld>
            <a:endParaRPr lang="en-US" dirty="0">
              <a:solidFill>
                <a:schemeClr val="bg2"/>
              </a:solidFill>
            </a:endParaRPr>
          </a:p>
        </p:txBody>
      </p:sp>
    </p:spTree>
    <p:extLst>
      <p:ext uri="{BB962C8B-B14F-4D97-AF65-F5344CB8AC3E}">
        <p14:creationId xmlns:p14="http://schemas.microsoft.com/office/powerpoint/2010/main" val="1851085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Problems of </a:t>
            </a:r>
            <a:r>
              <a:rPr lang="en-US" sz="3600" dirty="0" smtClean="0"/>
              <a:t>Example Approach I</a:t>
            </a:r>
            <a:endParaRPr lang="en-US" sz="3600" dirty="0"/>
          </a:p>
        </p:txBody>
      </p:sp>
      <p:sp>
        <p:nvSpPr>
          <p:cNvPr id="3" name="Content Placeholder 2"/>
          <p:cNvSpPr>
            <a:spLocks noGrp="1"/>
          </p:cNvSpPr>
          <p:nvPr>
            <p:ph idx="1"/>
          </p:nvPr>
        </p:nvSpPr>
        <p:spPr>
          <a:xfrm>
            <a:off x="723900" y="4252071"/>
            <a:ext cx="10515599" cy="1728925"/>
          </a:xfrm>
        </p:spPr>
        <p:txBody>
          <a:bodyPr/>
          <a:lstStyle/>
          <a:p>
            <a:r>
              <a:rPr lang="en-US" dirty="0"/>
              <a:t>Each new TCP flow delayed for flow setup (10-100 </a:t>
            </a:r>
            <a:r>
              <a:rPr lang="en-US" dirty="0" err="1"/>
              <a:t>ms</a:t>
            </a:r>
            <a:r>
              <a:rPr lang="en-US" dirty="0" smtClean="0"/>
              <a:t>)</a:t>
            </a:r>
          </a:p>
          <a:p>
            <a:r>
              <a:rPr lang="en-US" dirty="0" smtClean="0"/>
              <a:t>Number of flow </a:t>
            </a:r>
            <a:r>
              <a:rPr lang="en-US" dirty="0"/>
              <a:t>table rules may exceed capacity (typically </a:t>
            </a:r>
            <a:r>
              <a:rPr lang="en-US" dirty="0" smtClean="0"/>
              <a:t>only a few thousands)</a:t>
            </a:r>
          </a:p>
        </p:txBody>
      </p:sp>
      <p:pic>
        <p:nvPicPr>
          <p:cNvPr id="5" name="Picture 4"/>
          <p:cNvPicPr>
            <a:picLocks noChangeAspect="1"/>
          </p:cNvPicPr>
          <p:nvPr/>
        </p:nvPicPr>
        <p:blipFill>
          <a:blip r:embed="rId2"/>
          <a:stretch>
            <a:fillRect/>
          </a:stretch>
        </p:blipFill>
        <p:spPr>
          <a:xfrm>
            <a:off x="1478809" y="1121510"/>
            <a:ext cx="9144000" cy="2780464"/>
          </a:xfrm>
          <a:prstGeom prst="rect">
            <a:avLst/>
          </a:prstGeom>
        </p:spPr>
      </p:pic>
      <p:sp>
        <p:nvSpPr>
          <p:cNvPr id="6" name="Slide Number Placeholder 6"/>
          <p:cNvSpPr>
            <a:spLocks noGrp="1"/>
          </p:cNvSpPr>
          <p:nvPr>
            <p:ph type="sldNum" sz="quarter" idx="10"/>
          </p:nvPr>
        </p:nvSpPr>
        <p:spPr>
          <a:xfrm>
            <a:off x="10286999" y="6553200"/>
            <a:ext cx="1905000" cy="304800"/>
          </a:xfrm>
        </p:spPr>
        <p:txBody>
          <a:bodyPr/>
          <a:lstStyle/>
          <a:p>
            <a:pPr>
              <a:defRPr/>
            </a:pPr>
            <a:fld id="{164B0F64-89EF-7A42-892D-484BAB952423}" type="slidenum">
              <a:rPr lang="en-US" smtClean="0"/>
              <a:pPr>
                <a:defRPr/>
              </a:pPr>
              <a:t>18</a:t>
            </a:fld>
            <a:endParaRPr lang="en-US" dirty="0">
              <a:solidFill>
                <a:schemeClr val="bg2"/>
              </a:solidFill>
            </a:endParaRPr>
          </a:p>
        </p:txBody>
      </p:sp>
    </p:spTree>
    <p:extLst>
      <p:ext uri="{BB962C8B-B14F-4D97-AF65-F5344CB8AC3E}">
        <p14:creationId xmlns:p14="http://schemas.microsoft.com/office/powerpoint/2010/main" val="754702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Approach </a:t>
            </a:r>
            <a:r>
              <a:rPr lang="en-US" sz="3200" dirty="0" smtClean="0"/>
              <a:t>II: </a:t>
            </a:r>
            <a:r>
              <a:rPr lang="en-US" sz="3200" dirty="0"/>
              <a:t>Declarative Policy Languages</a:t>
            </a:r>
          </a:p>
        </p:txBody>
      </p:sp>
      <p:sp>
        <p:nvSpPr>
          <p:cNvPr id="5" name="Rectangle 2"/>
          <p:cNvSpPr>
            <a:spLocks/>
          </p:cNvSpPr>
          <p:nvPr/>
        </p:nvSpPr>
        <p:spPr bwMode="auto">
          <a:xfrm>
            <a:off x="1578217" y="2536751"/>
            <a:ext cx="8137283" cy="212236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dstport</a:t>
            </a:r>
            <a:r>
              <a:rPr lang="nl-NL" sz="2000" baseline="0" dirty="0">
                <a:latin typeface="Menlo Regular"/>
                <a:cs typeface="Menlo Regular"/>
              </a:rPr>
              <a:t>(22)), drop,</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(A)), fwd(1),</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(B)), fwd(2),</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(C)), fwd(3),</a:t>
            </a:r>
          </a:p>
          <a:p>
            <a:r>
              <a:rPr lang="nl-NL" sz="2000" baseline="0" dirty="0">
                <a:latin typeface="Menlo Regular"/>
                <a:cs typeface="Menlo Regular"/>
              </a:rPr>
              <a:t>                </a:t>
            </a:r>
            <a:r>
              <a:rPr lang="nl-NL" sz="2000" baseline="0" dirty="0" err="1">
                <a:latin typeface="Menlo Regular"/>
                <a:cs typeface="Menlo Regular"/>
              </a:rPr>
              <a:t>if</a:t>
            </a:r>
            <a:r>
              <a:rPr lang="nl-NL" sz="2000" baseline="0" dirty="0">
                <a:latin typeface="Menlo Regular"/>
                <a:cs typeface="Menlo Regular"/>
              </a:rPr>
              <a:t>_(match(</a:t>
            </a:r>
            <a:r>
              <a:rPr lang="nl-NL" sz="2000" baseline="0" dirty="0" err="1">
                <a:latin typeface="Menlo Regular"/>
                <a:cs typeface="Menlo Regular"/>
              </a:rPr>
              <a:t>dstmac</a:t>
            </a:r>
            <a:r>
              <a:rPr lang="nl-NL" sz="2000" baseline="0" dirty="0">
                <a:latin typeface="Menlo Regular"/>
                <a:cs typeface="Menlo Regular"/>
              </a:rPr>
              <a:t>=</a:t>
            </a:r>
            <a:r>
              <a:rPr lang="nl-NL" sz="2000" baseline="0" dirty="0" err="1">
                <a:latin typeface="Menlo Regular"/>
                <a:cs typeface="Menlo Regular"/>
              </a:rPr>
              <a:t>EthAddr</a:t>
            </a:r>
            <a:r>
              <a:rPr lang="nl-NL" sz="2000" baseline="0" dirty="0">
                <a:latin typeface="Menlo Regular"/>
                <a:cs typeface="Menlo Regular"/>
              </a:rPr>
              <a:t>(D)), fwd(4),</a:t>
            </a:r>
          </a:p>
          <a:p>
            <a:r>
              <a:rPr lang="nl-NL" sz="2000" baseline="0" dirty="0">
                <a:latin typeface="Menlo Regular"/>
                <a:cs typeface="Menlo Regular"/>
              </a:rPr>
              <a:t>                   </a:t>
            </a:r>
            <a:r>
              <a:rPr lang="nl-NL" sz="2000" baseline="0" dirty="0" err="1">
                <a:latin typeface="Menlo Regular"/>
                <a:cs typeface="Menlo Regular"/>
              </a:rPr>
              <a:t>flood</a:t>
            </a:r>
            <a:r>
              <a:rPr lang="nl-NL" sz="2000" baseline="0" dirty="0">
                <a:latin typeface="Menlo Regular"/>
                <a:cs typeface="Menlo Regular"/>
              </a:rPr>
              <a:t>() )))))</a:t>
            </a:r>
            <a:endParaRPr lang="en-US" sz="2000" b="1" baseline="0" dirty="0">
              <a:latin typeface="Menlo Regular"/>
              <a:cs typeface="Menlo Regular"/>
              <a:sym typeface="Menlo Regular" charset="0"/>
            </a:endParaRPr>
          </a:p>
        </p:txBody>
      </p:sp>
      <p:sp>
        <p:nvSpPr>
          <p:cNvPr id="6" name="Content Placeholder 2"/>
          <p:cNvSpPr>
            <a:spLocks noGrp="1"/>
          </p:cNvSpPr>
          <p:nvPr>
            <p:ph idx="1"/>
          </p:nvPr>
        </p:nvSpPr>
        <p:spPr>
          <a:xfrm>
            <a:off x="635000" y="1036116"/>
            <a:ext cx="9377173" cy="1728925"/>
          </a:xfrm>
        </p:spPr>
        <p:txBody>
          <a:bodyPr/>
          <a:lstStyle/>
          <a:p>
            <a:r>
              <a:rPr lang="en-US" dirty="0" smtClean="0"/>
              <a:t>Probably the most well-known is Pyretic [NSDI’13]</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19</a:t>
            </a:fld>
            <a:endParaRPr lang="en-US" dirty="0">
              <a:solidFill>
                <a:schemeClr val="bg2"/>
              </a:solidFill>
            </a:endParaRPr>
          </a:p>
        </p:txBody>
      </p:sp>
    </p:spTree>
    <p:extLst>
      <p:ext uri="{BB962C8B-B14F-4D97-AF65-F5344CB8AC3E}">
        <p14:creationId xmlns:p14="http://schemas.microsoft.com/office/powerpoint/2010/main" val="124980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355600" y="117778"/>
            <a:ext cx="8562466" cy="685800"/>
          </a:xfrm>
          <a:ln/>
        </p:spPr>
        <p:txBody>
          <a:bodyPr/>
          <a:lstStyle/>
          <a:p>
            <a:pPr algn="l"/>
            <a:r>
              <a:rPr lang="en-US" sz="3600" dirty="0"/>
              <a:t>Outline</a:t>
            </a:r>
          </a:p>
        </p:txBody>
      </p:sp>
      <p:sp>
        <p:nvSpPr>
          <p:cNvPr id="57346" name="Rectangle 2"/>
          <p:cNvSpPr>
            <a:spLocks noGrp="1" noChangeArrowheads="1"/>
          </p:cNvSpPr>
          <p:nvPr>
            <p:ph type="body" idx="1"/>
          </p:nvPr>
        </p:nvSpPr>
        <p:spPr>
          <a:xfrm>
            <a:off x="355600" y="936222"/>
            <a:ext cx="11582400" cy="5484334"/>
          </a:xfrm>
          <a:ln/>
        </p:spPr>
        <p:txBody>
          <a:bodyPr/>
          <a:lstStyle/>
          <a:p>
            <a:r>
              <a:rPr lang="en-US" altLang="zh-CN" sz="2800" dirty="0"/>
              <a:t>Overview</a:t>
            </a:r>
            <a:endParaRPr lang="en-US" sz="2800" dirty="0"/>
          </a:p>
          <a:p>
            <a:r>
              <a:rPr lang="en-US" sz="2800" dirty="0"/>
              <a:t>Maple: </a:t>
            </a:r>
            <a:r>
              <a:rPr lang="en-US" sz="2800" dirty="0" err="1"/>
              <a:t>datapath</a:t>
            </a:r>
            <a:r>
              <a:rPr lang="en-US" sz="2800" dirty="0"/>
              <a:t> oblivious programming</a:t>
            </a:r>
          </a:p>
          <a:p>
            <a:r>
              <a:rPr lang="en-US" sz="2800" dirty="0"/>
              <a:t>FAST: </a:t>
            </a:r>
            <a:r>
              <a:rPr lang="en-US" sz="2800" dirty="0" smtClean="0"/>
              <a:t>data-driven, </a:t>
            </a:r>
            <a:r>
              <a:rPr lang="en-US" sz="2800" dirty="0"/>
              <a:t>function-composition programming</a:t>
            </a:r>
          </a:p>
          <a:p>
            <a:r>
              <a:rPr lang="en-US" sz="2800" dirty="0"/>
              <a:t>Summary and </a:t>
            </a:r>
            <a:r>
              <a:rPr lang="en-US" sz="2800" dirty="0" smtClean="0"/>
              <a:t>pointers to additional info</a:t>
            </a:r>
            <a:endParaRPr lang="en-US" sz="2800" dirty="0"/>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a:t>
            </a:fld>
            <a:endParaRPr lang="en-US" dirty="0">
              <a:solidFill>
                <a:schemeClr val="bg2"/>
              </a:solidFill>
            </a:endParaRPr>
          </a:p>
        </p:txBody>
      </p:sp>
    </p:spTree>
    <p:extLst>
      <p:ext uri="{BB962C8B-B14F-4D97-AF65-F5344CB8AC3E}">
        <p14:creationId xmlns:p14="http://schemas.microsoft.com/office/powerpoint/2010/main" val="122407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sz="3600" dirty="0" smtClean="0"/>
              <a:t>The Maple Approach</a:t>
            </a:r>
            <a:endParaRPr lang="en-US" sz="3600" dirty="0"/>
          </a:p>
        </p:txBody>
      </p:sp>
      <p:sp>
        <p:nvSpPr>
          <p:cNvPr id="57346" name="Rectangle 2"/>
          <p:cNvSpPr>
            <a:spLocks noGrp="1" noChangeArrowheads="1"/>
          </p:cNvSpPr>
          <p:nvPr>
            <p:ph type="body" idx="1"/>
          </p:nvPr>
        </p:nvSpPr>
        <p:spPr>
          <a:xfrm>
            <a:off x="596900" y="936222"/>
            <a:ext cx="11448562" cy="5484334"/>
          </a:xfrm>
          <a:ln/>
        </p:spPr>
        <p:txBody>
          <a:bodyPr/>
          <a:lstStyle/>
          <a:p>
            <a:r>
              <a:rPr lang="en-US" dirty="0" smtClean="0"/>
              <a:t>Programmer uses the FAST Maple programming model</a:t>
            </a:r>
          </a:p>
          <a:p>
            <a:r>
              <a:rPr lang="en-US" dirty="0" smtClean="0"/>
              <a:t>Derive </a:t>
            </a:r>
            <a:r>
              <a:rPr lang="en-US" dirty="0" err="1"/>
              <a:t>datapath</a:t>
            </a:r>
            <a:r>
              <a:rPr lang="en-US" dirty="0"/>
              <a:t> (flow-tables) from </a:t>
            </a:r>
            <a:r>
              <a:rPr lang="en-US" dirty="0" err="1" smtClean="0"/>
              <a:t>datapath</a:t>
            </a:r>
            <a:r>
              <a:rPr lang="en-US" dirty="0" smtClean="0"/>
              <a:t>-oblivious programs, without becoming too language dependent</a:t>
            </a:r>
            <a:endParaRPr lang="en-US" dirty="0"/>
          </a:p>
          <a:p>
            <a:r>
              <a:rPr lang="en-US" dirty="0" smtClean="0"/>
              <a:t>The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sz="3200" dirty="0"/>
          </a:p>
          <a:p>
            <a:pPr marL="0" indent="0">
              <a:buNone/>
            </a:pPr>
            <a:endParaRPr lang="en-US" dirty="0" smtClean="0">
              <a:solidFill>
                <a:srgbClr val="800000"/>
              </a:solidFill>
            </a:endParaRPr>
          </a:p>
          <a:p>
            <a:pPr marL="0" indent="0">
              <a:buNone/>
            </a:pPr>
            <a:endParaRPr lang="en-US"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sp>
        <p:nvSpPr>
          <p:cNvPr id="10" name="Slide Number Placeholder 6"/>
          <p:cNvSpPr>
            <a:spLocks noGrp="1"/>
          </p:cNvSpPr>
          <p:nvPr>
            <p:ph type="sldNum" sz="quarter" idx="10"/>
          </p:nvPr>
        </p:nvSpPr>
        <p:spPr>
          <a:xfrm>
            <a:off x="10270337" y="6553200"/>
            <a:ext cx="1905000" cy="304800"/>
          </a:xfrm>
        </p:spPr>
        <p:txBody>
          <a:bodyPr/>
          <a:lstStyle/>
          <a:p>
            <a:pPr>
              <a:defRPr/>
            </a:pPr>
            <a:fld id="{164B0F64-89EF-7A42-892D-484BAB952423}" type="slidenum">
              <a:rPr lang="en-US" smtClean="0"/>
              <a:pPr>
                <a:defRPr/>
              </a:pPr>
              <a:t>20</a:t>
            </a:fld>
            <a:endParaRPr lang="en-US" dirty="0">
              <a:solidFill>
                <a:schemeClr val="bg2"/>
              </a:solidFill>
            </a:endParaRPr>
          </a:p>
        </p:txBody>
      </p:sp>
      <p:pic>
        <p:nvPicPr>
          <p:cNvPr id="5" name="Picture 4"/>
          <p:cNvPicPr>
            <a:picLocks noChangeAspect="1"/>
          </p:cNvPicPr>
          <p:nvPr/>
        </p:nvPicPr>
        <p:blipFill>
          <a:blip r:embed="rId3"/>
          <a:stretch>
            <a:fillRect/>
          </a:stretch>
        </p:blipFill>
        <p:spPr>
          <a:xfrm>
            <a:off x="2445611" y="3969512"/>
            <a:ext cx="6753196" cy="1286323"/>
          </a:xfrm>
          <a:prstGeom prst="rect">
            <a:avLst/>
          </a:prstGeom>
          <a:ln>
            <a:solidFill>
              <a:srgbClr val="660066"/>
            </a:solidFill>
          </a:ln>
        </p:spPr>
      </p:pic>
    </p:spTree>
    <p:extLst>
      <p:ext uri="{BB962C8B-B14F-4D97-AF65-F5344CB8AC3E}">
        <p14:creationId xmlns:p14="http://schemas.microsoft.com/office/powerpoint/2010/main" val="543278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3600" dirty="0" smtClean="0"/>
              <a:t>Summary of Maple Programming Model</a:t>
            </a:r>
            <a:endParaRPr lang="en-US" sz="3600" dirty="0"/>
          </a:p>
        </p:txBody>
      </p:sp>
      <p:sp>
        <p:nvSpPr>
          <p:cNvPr id="61442" name="Rectangle 2"/>
          <p:cNvSpPr>
            <a:spLocks noGrp="1" noChangeArrowheads="1"/>
          </p:cNvSpPr>
          <p:nvPr>
            <p:ph type="body" idx="1"/>
          </p:nvPr>
        </p:nvSpPr>
        <p:spPr>
          <a:xfrm>
            <a:off x="660400" y="846533"/>
            <a:ext cx="10566399" cy="5478067"/>
          </a:xfrm>
          <a:ln/>
        </p:spPr>
        <p:txBody>
          <a:bodyPr/>
          <a:lstStyle/>
          <a:p>
            <a:r>
              <a:rPr lang="en-US" sz="3600" dirty="0" smtClean="0"/>
              <a:t>Follow the FAST Maple programming model</a:t>
            </a:r>
          </a:p>
          <a:p>
            <a:pPr lvl="1"/>
            <a:r>
              <a:rPr lang="en-US" dirty="0" err="1" smtClean="0"/>
              <a:t>onPacket</a:t>
            </a:r>
            <a:r>
              <a:rPr lang="en-US" dirty="0" smtClean="0"/>
              <a:t>(</a:t>
            </a:r>
            <a:r>
              <a:rPr lang="en-US" dirty="0" err="1" smtClean="0"/>
              <a:t>MaplePacket</a:t>
            </a:r>
            <a:r>
              <a:rPr lang="en-US" dirty="0" smtClean="0"/>
              <a:t> </a:t>
            </a:r>
            <a:r>
              <a:rPr lang="en-US" dirty="0" err="1" smtClean="0"/>
              <a:t>pkt</a:t>
            </a:r>
            <a:r>
              <a:rPr lang="en-US" dirty="0" smtClean="0"/>
              <a:t>) “logically” invoked on each packet</a:t>
            </a:r>
          </a:p>
          <a:p>
            <a:pPr lvl="1"/>
            <a:endParaRPr lang="en-US" dirty="0" smtClean="0"/>
          </a:p>
          <a:p>
            <a:r>
              <a:rPr lang="en-US" sz="3600" dirty="0" smtClean="0">
                <a:solidFill>
                  <a:srgbClr val="C00000"/>
                </a:solidFill>
              </a:rPr>
              <a:t>Read</a:t>
            </a:r>
            <a:r>
              <a:rPr lang="en-US" sz="3600" dirty="0" smtClean="0"/>
              <a:t> (</a:t>
            </a:r>
            <a:r>
              <a:rPr lang="en-US" sz="3600" dirty="0" err="1" smtClean="0"/>
              <a:t>MaplePacket.attr</a:t>
            </a:r>
            <a:r>
              <a:rPr lang="en-US" sz="3600" dirty="0" smtClean="0"/>
              <a:t>()) or test packet attribute (</a:t>
            </a:r>
            <a:r>
              <a:rPr lang="en-US" sz="3600" dirty="0" err="1" smtClean="0"/>
              <a:t>MaplePacket.attrIs</a:t>
            </a:r>
            <a:r>
              <a:rPr lang="en-US" sz="3600" dirty="0" smtClean="0"/>
              <a:t>()) to make decisions</a:t>
            </a:r>
          </a:p>
          <a:p>
            <a:endParaRPr lang="en-US" sz="3600" dirty="0" smtClean="0"/>
          </a:p>
          <a:p>
            <a:r>
              <a:rPr lang="en-US" sz="3600" dirty="0" smtClean="0">
                <a:solidFill>
                  <a:srgbClr val="C00000"/>
                </a:solidFill>
              </a:rPr>
              <a:t>Write</a:t>
            </a:r>
            <a:r>
              <a:rPr lang="en-US" sz="3600" dirty="0" smtClean="0"/>
              <a:t> a set of real and virtual packet attributes to provide instruction on how a </a:t>
            </a:r>
            <a:r>
              <a:rPr lang="en-US" sz="3600" dirty="0" err="1" smtClean="0"/>
              <a:t>pkt</a:t>
            </a:r>
            <a:r>
              <a:rPr lang="en-US" sz="3600" dirty="0" smtClean="0"/>
              <a:t> is handled:</a:t>
            </a:r>
          </a:p>
          <a:p>
            <a:pPr lvl="1"/>
            <a:r>
              <a:rPr lang="en-US" dirty="0" err="1" smtClean="0"/>
              <a:t>setRoute</a:t>
            </a:r>
            <a:r>
              <a:rPr lang="en-US" dirty="0" smtClean="0"/>
              <a:t> specifies the path that the packet should take</a:t>
            </a:r>
          </a:p>
          <a:p>
            <a:pPr lvl="1"/>
            <a:r>
              <a:rPr lang="en-US" dirty="0" err="1" smtClean="0"/>
              <a:t>set</a:t>
            </a:r>
            <a:r>
              <a:rPr lang="en-US" i="1" dirty="0" err="1" smtClean="0"/>
              <a:t>PktHeader</a:t>
            </a:r>
            <a:r>
              <a:rPr lang="en-US" dirty="0" smtClean="0"/>
              <a:t> assigns a new value to the packet header</a:t>
            </a:r>
          </a:p>
          <a:p>
            <a:pPr lvl="1"/>
            <a:endParaRPr lang="en-US" dirty="0" smtClean="0"/>
          </a:p>
          <a:p>
            <a:endParaRPr lang="en-US" sz="3600" dirty="0">
              <a:solidFill>
                <a:srgbClr val="000000"/>
              </a:solidFill>
            </a:endParaRPr>
          </a:p>
        </p:txBody>
      </p:sp>
      <p:sp>
        <p:nvSpPr>
          <p:cNvPr id="5" name="Slide Number Placeholder 6"/>
          <p:cNvSpPr>
            <a:spLocks noGrp="1"/>
          </p:cNvSpPr>
          <p:nvPr>
            <p:ph type="sldNum" sz="quarter" idx="10"/>
          </p:nvPr>
        </p:nvSpPr>
        <p:spPr>
          <a:xfrm>
            <a:off x="10274299" y="6553200"/>
            <a:ext cx="1905000" cy="304800"/>
          </a:xfrm>
        </p:spPr>
        <p:txBody>
          <a:bodyPr/>
          <a:lstStyle/>
          <a:p>
            <a:pPr>
              <a:defRPr/>
            </a:pPr>
            <a:fld id="{164B0F64-89EF-7A42-892D-484BAB952423}" type="slidenum">
              <a:rPr lang="en-US" smtClean="0"/>
              <a:pPr>
                <a:defRPr/>
              </a:pPr>
              <a:t>21</a:t>
            </a:fld>
            <a:endParaRPr lang="en-US" dirty="0">
              <a:solidFill>
                <a:schemeClr val="bg2"/>
              </a:solidFill>
            </a:endParaRPr>
          </a:p>
        </p:txBody>
      </p:sp>
    </p:spTree>
    <p:extLst>
      <p:ext uri="{BB962C8B-B14F-4D97-AF65-F5344CB8AC3E}">
        <p14:creationId xmlns:p14="http://schemas.microsoft.com/office/powerpoint/2010/main" val="1946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Exercises: </a:t>
            </a:r>
            <a:r>
              <a:rPr lang="en-US" sz="6000" dirty="0">
                <a:solidFill>
                  <a:srgbClr val="C00000"/>
                </a:solidFill>
              </a:rPr>
              <a:t/>
            </a:r>
            <a:br>
              <a:rPr lang="en-US" sz="6000" dirty="0">
                <a:solidFill>
                  <a:srgbClr val="C00000"/>
                </a:solidFill>
              </a:rPr>
            </a:br>
            <a:r>
              <a:rPr lang="en-US" sz="3200" dirty="0" smtClean="0">
                <a:solidFill>
                  <a:schemeClr val="tx1"/>
                </a:solidFill>
              </a:rPr>
              <a:t>- Setup environment</a:t>
            </a:r>
            <a:br>
              <a:rPr lang="en-US" sz="3200" dirty="0" smtClean="0">
                <a:solidFill>
                  <a:schemeClr val="tx1"/>
                </a:solidFill>
              </a:rPr>
            </a:br>
            <a:r>
              <a:rPr lang="en-US" sz="3200" dirty="0" smtClean="0">
                <a:solidFill>
                  <a:schemeClr val="tx1"/>
                </a:solidFill>
              </a:rPr>
              <a:t>- Use </a:t>
            </a:r>
            <a:r>
              <a:rPr lang="en-US" sz="3200" dirty="0" err="1" smtClean="0">
                <a:solidFill>
                  <a:schemeClr val="tx1"/>
                </a:solidFill>
              </a:rPr>
              <a:t>FastMaple</a:t>
            </a:r>
            <a:r>
              <a:rPr lang="en-US" sz="3200" dirty="0" smtClean="0">
                <a:solidFill>
                  <a:schemeClr val="tx1"/>
                </a:solidFill>
              </a:rPr>
              <a:t> IDE to </a:t>
            </a:r>
            <a:r>
              <a:rPr lang="en-US" sz="3200" dirty="0">
                <a:solidFill>
                  <a:schemeClr val="tx1"/>
                </a:solidFill>
              </a:rPr>
              <a:t>c</a:t>
            </a:r>
            <a:r>
              <a:rPr lang="en-US" sz="3200" dirty="0" smtClean="0">
                <a:solidFill>
                  <a:schemeClr val="tx1"/>
                </a:solidFill>
              </a:rPr>
              <a:t>reate first Maple project </a:t>
            </a:r>
            <a:br>
              <a:rPr lang="en-US" sz="3200" dirty="0" smtClean="0">
                <a:solidFill>
                  <a:schemeClr val="tx1"/>
                </a:solidFill>
              </a:rPr>
            </a:br>
            <a:r>
              <a:rPr lang="en-US" sz="3200" dirty="0" smtClean="0">
                <a:solidFill>
                  <a:schemeClr val="tx1"/>
                </a:solidFill>
              </a:rPr>
              <a:t>- Write and test M1</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22</a:t>
            </a:fld>
            <a:endParaRPr lang="en-US" dirty="0">
              <a:solidFill>
                <a:schemeClr val="bg2"/>
              </a:solidFill>
            </a:endParaRPr>
          </a:p>
        </p:txBody>
      </p:sp>
    </p:spTree>
    <p:extLst>
      <p:ext uri="{BB962C8B-B14F-4D97-AF65-F5344CB8AC3E}">
        <p14:creationId xmlns:p14="http://schemas.microsoft.com/office/powerpoint/2010/main" val="1498640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Magic using </a:t>
            </a:r>
            <a:r>
              <a:rPr lang="en-US" sz="6000" dirty="0" err="1" smtClean="0">
                <a:solidFill>
                  <a:srgbClr val="C00000"/>
                </a:solidFill>
              </a:rPr>
              <a:t>TraceTree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23</a:t>
            </a:fld>
            <a:endParaRPr lang="en-US" dirty="0">
              <a:solidFill>
                <a:schemeClr val="bg2"/>
              </a:solidFill>
            </a:endParaRPr>
          </a:p>
        </p:txBody>
      </p:sp>
    </p:spTree>
    <p:extLst>
      <p:ext uri="{BB962C8B-B14F-4D97-AF65-F5344CB8AC3E}">
        <p14:creationId xmlns:p14="http://schemas.microsoft.com/office/powerpoint/2010/main" val="366129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
        <p:nvSpPr>
          <p:cNvPr id="18" name="Slide Number Placeholder 6"/>
          <p:cNvSpPr>
            <a:spLocks noGrp="1"/>
          </p:cNvSpPr>
          <p:nvPr>
            <p:ph type="sldNum" sz="quarter" idx="10"/>
          </p:nvPr>
        </p:nvSpPr>
        <p:spPr>
          <a:xfrm>
            <a:off x="10264798" y="6553200"/>
            <a:ext cx="1905000" cy="304800"/>
          </a:xfrm>
        </p:spPr>
        <p:txBody>
          <a:bodyPr/>
          <a:lstStyle/>
          <a:p>
            <a:pPr>
              <a:defRPr/>
            </a:pPr>
            <a:fld id="{164B0F64-89EF-7A42-892D-484BAB952423}" type="slidenum">
              <a:rPr lang="en-US" smtClean="0"/>
              <a:pPr>
                <a:defRPr/>
              </a:pPr>
              <a:t>24</a:t>
            </a:fld>
            <a:endParaRPr lang="en-US" dirty="0">
              <a:solidFill>
                <a:schemeClr val="bg2"/>
              </a:solidFill>
            </a:endParaRPr>
          </a:p>
        </p:txBody>
      </p:sp>
    </p:spTree>
    <p:extLst>
      <p:ext uri="{BB962C8B-B14F-4D97-AF65-F5344CB8AC3E}">
        <p14:creationId xmlns:p14="http://schemas.microsoft.com/office/powerpoint/2010/main" val="19963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1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25</a:t>
            </a:fld>
            <a:endParaRPr lang="en-US" dirty="0">
              <a:solidFill>
                <a:schemeClr val="bg2"/>
              </a:solidFill>
            </a:endParaRP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221905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26</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51885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27</a:t>
            </a:fld>
            <a:endParaRPr lang="en-US" dirty="0">
              <a:solidFill>
                <a:schemeClr val="bg2"/>
              </a:solidFill>
            </a:endParaRPr>
          </a:p>
        </p:txBody>
      </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682442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sz="4000" dirty="0"/>
              <a:t>Trace Tree Formal Spec</a:t>
            </a:r>
          </a:p>
        </p:txBody>
      </p:sp>
      <p:sp>
        <p:nvSpPr>
          <p:cNvPr id="2" name="Content Placeholder 1"/>
          <p:cNvSpPr>
            <a:spLocks noGrp="1"/>
          </p:cNvSpPr>
          <p:nvPr>
            <p:ph idx="1"/>
          </p:nvPr>
        </p:nvSpPr>
        <p:spPr>
          <a:xfrm>
            <a:off x="4487333" y="990600"/>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0" name="Slide Number Placeholder 6"/>
          <p:cNvSpPr>
            <a:spLocks noGrp="1"/>
          </p:cNvSpPr>
          <p:nvPr>
            <p:ph type="sldNum" sz="quarter" idx="10"/>
          </p:nvPr>
        </p:nvSpPr>
        <p:spPr>
          <a:xfrm>
            <a:off x="10287000" y="6591306"/>
            <a:ext cx="1905000" cy="304800"/>
          </a:xfrm>
        </p:spPr>
        <p:txBody>
          <a:bodyPr/>
          <a:lstStyle/>
          <a:p>
            <a:pPr>
              <a:defRPr/>
            </a:pPr>
            <a:fld id="{164B0F64-89EF-7A42-892D-484BAB952423}" type="slidenum">
              <a:rPr lang="en-US" smtClean="0"/>
              <a:pPr>
                <a:defRPr/>
              </a:pPr>
              <a:t>28</a:t>
            </a:fld>
            <a:endParaRPr lang="en-US" dirty="0">
              <a:solidFill>
                <a:schemeClr val="bg2"/>
              </a:solidFill>
            </a:endParaRPr>
          </a:p>
        </p:txBody>
      </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6548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29</a:t>
            </a:fld>
            <a:endParaRPr lang="en-US" dirty="0">
              <a:solidFill>
                <a:schemeClr val="bg2"/>
              </a:solidFill>
            </a:endParaRP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73879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2130426"/>
            <a:ext cx="10680700" cy="1470025"/>
          </a:xfrm>
          <a:ln/>
        </p:spPr>
        <p:txBody>
          <a:bodyPr/>
          <a:lstStyle/>
          <a:p>
            <a:r>
              <a:rPr lang="en-US" sz="5400" dirty="0" smtClean="0">
                <a:solidFill>
                  <a:srgbClr val="C00000"/>
                </a:solidFill>
              </a:rPr>
              <a:t>Conceptual Intro: </a:t>
            </a:r>
            <a:br>
              <a:rPr lang="en-US" sz="5400" dirty="0" smtClean="0">
                <a:solidFill>
                  <a:srgbClr val="C00000"/>
                </a:solidFill>
              </a:rPr>
            </a:br>
            <a:r>
              <a:rPr lang="en-US" sz="5400" smtClean="0">
                <a:solidFill>
                  <a:srgbClr val="C00000"/>
                </a:solidFill>
              </a:rPr>
              <a:t>The FAST Maple </a:t>
            </a:r>
            <a:r>
              <a:rPr lang="en-US" sz="5400" dirty="0" smtClean="0">
                <a:solidFill>
                  <a:srgbClr val="C00000"/>
                </a:solidFill>
              </a:rPr>
              <a:t>Programming Model</a:t>
            </a:r>
            <a:endParaRPr lang="en-US" sz="54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a:t>
            </a:fld>
            <a:endParaRPr lang="en-US" dirty="0">
              <a:solidFill>
                <a:schemeClr val="bg2"/>
              </a:solidFill>
            </a:endParaRPr>
          </a:p>
        </p:txBody>
      </p:sp>
    </p:spTree>
    <p:extLst>
      <p:ext uri="{BB962C8B-B14F-4D97-AF65-F5344CB8AC3E}">
        <p14:creationId xmlns:p14="http://schemas.microsoft.com/office/powerpoint/2010/main" val="177068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32"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30</a:t>
            </a:fld>
            <a:endParaRPr lang="en-US" dirty="0">
              <a:solidFill>
                <a:schemeClr val="bg2"/>
              </a:solidFill>
            </a:endParaRPr>
          </a:p>
        </p:txBody>
      </p:sp>
    </p:spTree>
    <p:extLst>
      <p:ext uri="{BB962C8B-B14F-4D97-AF65-F5344CB8AC3E}">
        <p14:creationId xmlns:p14="http://schemas.microsoft.com/office/powerpoint/2010/main" val="51385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a:solidFill>
                  <a:srgbClr val="000090"/>
                </a:solidFill>
                <a:latin typeface="Arial" pitchFamily="-105" charset="0"/>
                <a:ea typeface="ＭＳ Ｐゴシック" pitchFamily="-105" charset="-128"/>
                <a:cs typeface="ＭＳ Ｐゴシック" pitchFamily="-105" charset="-128"/>
              </a:rPr>
              <a:t>Maple can use simple, classical in-order tree traversal to </a:t>
            </a:r>
            <a:r>
              <a:rPr lang="en-US" altLang="zh-CN" baseline="0" dirty="0">
                <a:solidFill>
                  <a:srgbClr val="C00000"/>
                </a:solidFill>
                <a:latin typeface="Arial" pitchFamily="-105" charset="0"/>
                <a:ea typeface="ＭＳ Ｐゴシック" pitchFamily="-105" charset="-128"/>
                <a:cs typeface="ＭＳ Ｐゴシック" pitchFamily="-105" charset="-128"/>
              </a:rPr>
              <a:t>automate</a:t>
            </a:r>
            <a:r>
              <a:rPr lang="en-US" altLang="zh-CN" baseline="0" dirty="0">
                <a:solidFill>
                  <a:srgbClr val="000090"/>
                </a:solidFill>
                <a:latin typeface="Arial" pitchFamily="-105" charset="0"/>
                <a:ea typeface="ＭＳ Ｐゴシック" pitchFamily="-105" charset="-128"/>
                <a:cs typeface="ＭＳ Ｐゴシック" pitchFamily="-105" charset="-128"/>
              </a:rPr>
              <a:t> generation of flow table rules!</a:t>
            </a:r>
            <a:endParaRPr lang="en-US" kern="0" baseline="0" dirty="0">
              <a:solidFill>
                <a:srgbClr val="000090"/>
              </a:solidFill>
              <a:latin typeface="Calibri"/>
              <a:ea typeface="+mn-ea"/>
              <a:cs typeface="+mn-cs"/>
            </a:endParaRPr>
          </a:p>
        </p:txBody>
      </p:sp>
      <p:sp>
        <p:nvSpPr>
          <p:cNvPr id="38"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31</a:t>
            </a:fld>
            <a:endParaRPr lang="en-US" dirty="0">
              <a:solidFill>
                <a:schemeClr val="bg2"/>
              </a:solidFill>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lstStyle/>
          <a:p>
            <a:r>
              <a:rPr lang="en-US" dirty="0" smtClean="0"/>
              <a:t>Trace Tree =&gt; Flow Table</a:t>
            </a:r>
            <a:endParaRPr lang="en-US" dirty="0"/>
          </a:p>
        </p:txBody>
      </p:sp>
    </p:spTree>
    <p:extLst>
      <p:ext uri="{BB962C8B-B14F-4D97-AF65-F5344CB8AC3E}">
        <p14:creationId xmlns:p14="http://schemas.microsoft.com/office/powerpoint/2010/main" val="208966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Trace Tree Compression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5813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2800" dirty="0"/>
              <a:t>Problem: How to Handle User Inefficiency, such as Redundant Trace?</a:t>
            </a:r>
          </a:p>
        </p:txBody>
      </p:sp>
      <p:pic>
        <p:nvPicPr>
          <p:cNvPr id="2" name="Picture 1"/>
          <p:cNvPicPr>
            <a:picLocks noChangeAspect="1"/>
          </p:cNvPicPr>
          <p:nvPr/>
        </p:nvPicPr>
        <p:blipFill>
          <a:blip r:embed="rId3"/>
          <a:stretch>
            <a:fillRect/>
          </a:stretch>
        </p:blipFill>
        <p:spPr>
          <a:xfrm>
            <a:off x="2464709" y="965616"/>
            <a:ext cx="7160119" cy="5375020"/>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33</a:t>
            </a:fld>
            <a:endParaRPr lang="en-US" dirty="0">
              <a:solidFill>
                <a:schemeClr val="bg2"/>
              </a:solidFill>
            </a:endParaRPr>
          </a:p>
        </p:txBody>
      </p:sp>
    </p:spTree>
    <p:extLst>
      <p:ext uri="{BB962C8B-B14F-4D97-AF65-F5344CB8AC3E}">
        <p14:creationId xmlns:p14="http://schemas.microsoft.com/office/powerpoint/2010/main" val="515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l="957" r="13559"/>
          <a:stretch/>
        </p:blipFill>
        <p:spPr>
          <a:xfrm>
            <a:off x="1611581" y="884745"/>
            <a:ext cx="7816601" cy="550686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34</a:t>
            </a:fld>
            <a:endParaRPr lang="en-US" dirty="0">
              <a:solidFill>
                <a:schemeClr val="bg2"/>
              </a:solidFill>
            </a:endParaRPr>
          </a:p>
        </p:txBody>
      </p:sp>
    </p:spTree>
    <p:extLst>
      <p:ext uri="{BB962C8B-B14F-4D97-AF65-F5344CB8AC3E}">
        <p14:creationId xmlns:p14="http://schemas.microsoft.com/office/powerpoint/2010/main" val="20095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2148"/>
          <a:stretch/>
        </p:blipFill>
        <p:spPr>
          <a:xfrm>
            <a:off x="1559278" y="896502"/>
            <a:ext cx="8033119" cy="5490128"/>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35</a:t>
            </a:fld>
            <a:endParaRPr lang="en-US" dirty="0">
              <a:solidFill>
                <a:schemeClr val="bg2"/>
              </a:solidFill>
            </a:endParaRPr>
          </a:p>
        </p:txBody>
      </p:sp>
    </p:spTree>
    <p:extLst>
      <p:ext uri="{BB962C8B-B14F-4D97-AF65-F5344CB8AC3E}">
        <p14:creationId xmlns:p14="http://schemas.microsoft.com/office/powerpoint/2010/main" val="16775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2" name="Picture 1"/>
          <p:cNvPicPr>
            <a:picLocks noChangeAspect="1"/>
          </p:cNvPicPr>
          <p:nvPr/>
        </p:nvPicPr>
        <p:blipFill rotWithShape="1">
          <a:blip r:embed="rId3"/>
          <a:srcRect r="14441"/>
          <a:stretch/>
        </p:blipFill>
        <p:spPr>
          <a:xfrm>
            <a:off x="1593744" y="919210"/>
            <a:ext cx="7823491" cy="5508885"/>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36</a:t>
            </a:fld>
            <a:endParaRPr lang="en-US" dirty="0">
              <a:solidFill>
                <a:schemeClr val="bg2"/>
              </a:solidFill>
            </a:endParaRPr>
          </a:p>
        </p:txBody>
      </p:sp>
    </p:spTree>
    <p:extLst>
      <p:ext uri="{BB962C8B-B14F-4D97-AF65-F5344CB8AC3E}">
        <p14:creationId xmlns:p14="http://schemas.microsoft.com/office/powerpoint/2010/main" val="85569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Trace Reduction</a:t>
            </a:r>
          </a:p>
        </p:txBody>
      </p:sp>
      <p:pic>
        <p:nvPicPr>
          <p:cNvPr id="3" name="Picture 2"/>
          <p:cNvPicPr>
            <a:picLocks noChangeAspect="1"/>
          </p:cNvPicPr>
          <p:nvPr/>
        </p:nvPicPr>
        <p:blipFill>
          <a:blip r:embed="rId3"/>
          <a:stretch>
            <a:fillRect/>
          </a:stretch>
        </p:blipFill>
        <p:spPr>
          <a:xfrm>
            <a:off x="1597152" y="923545"/>
            <a:ext cx="9144000" cy="5371873"/>
          </a:xfrm>
          <a:prstGeom prst="rect">
            <a:avLst/>
          </a:prstGeom>
        </p:spPr>
      </p:pic>
      <p:sp>
        <p:nvSpPr>
          <p:cNvPr id="5" name="Rectangle 4"/>
          <p:cNvSpPr/>
          <p:nvPr/>
        </p:nvSpPr>
        <p:spPr bwMode="auto">
          <a:xfrm>
            <a:off x="9861176" y="4885763"/>
            <a:ext cx="806824" cy="1372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37</a:t>
            </a:fld>
            <a:endParaRPr lang="en-US" dirty="0">
              <a:solidFill>
                <a:schemeClr val="bg2"/>
              </a:solidFill>
            </a:endParaRPr>
          </a:p>
        </p:txBody>
      </p:sp>
    </p:spTree>
    <p:extLst>
      <p:ext uri="{BB962C8B-B14F-4D97-AF65-F5344CB8AC3E}">
        <p14:creationId xmlns:p14="http://schemas.microsoft.com/office/powerpoint/2010/main" val="10503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2" name="Rectangle 1"/>
          <p:cNvSpPr/>
          <p:nvPr/>
        </p:nvSpPr>
        <p:spPr bwMode="auto">
          <a:xfrm>
            <a:off x="5892103" y="2868563"/>
            <a:ext cx="1226131" cy="284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7183056" y="2967101"/>
            <a:ext cx="3484945" cy="31414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Rectangle 6"/>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38</a:t>
            </a:fld>
            <a:endParaRPr lang="en-US" dirty="0">
              <a:solidFill>
                <a:schemeClr val="bg2"/>
              </a:solidFill>
            </a:endParaRPr>
          </a:p>
        </p:txBody>
      </p:sp>
    </p:spTree>
    <p:extLst>
      <p:ext uri="{BB962C8B-B14F-4D97-AF65-F5344CB8AC3E}">
        <p14:creationId xmlns:p14="http://schemas.microsoft.com/office/powerpoint/2010/main" val="200483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idx="4294967295"/>
          </p:nvPr>
        </p:nvSpPr>
        <p:spPr>
          <a:xfrm>
            <a:off x="1981200" y="105664"/>
            <a:ext cx="8228164" cy="546482"/>
          </a:xfrm>
        </p:spPr>
        <p:txBody>
          <a:bodyPr>
            <a:noAutofit/>
          </a:bodyPr>
          <a:lstStyle/>
          <a:p>
            <a:pPr lvl="0">
              <a:buNone/>
            </a:pPr>
            <a:r>
              <a:rPr lang="en-US" sz="3600" dirty="0"/>
              <a:t>Example: Trace Reduction</a:t>
            </a:r>
          </a:p>
        </p:txBody>
      </p:sp>
      <p:pic>
        <p:nvPicPr>
          <p:cNvPr id="4" name="Picture 3"/>
          <p:cNvPicPr>
            <a:picLocks noChangeAspect="1"/>
          </p:cNvPicPr>
          <p:nvPr/>
        </p:nvPicPr>
        <p:blipFill>
          <a:blip r:embed="rId3"/>
          <a:stretch>
            <a:fillRect/>
          </a:stretch>
        </p:blipFill>
        <p:spPr>
          <a:xfrm>
            <a:off x="1597152" y="923544"/>
            <a:ext cx="9144000" cy="5313528"/>
          </a:xfrm>
          <a:prstGeom prst="rect">
            <a:avLst/>
          </a:prstGeom>
        </p:spPr>
      </p:pic>
      <p:sp>
        <p:nvSpPr>
          <p:cNvPr id="6" name="Rectangle 5"/>
          <p:cNvSpPr/>
          <p:nvPr/>
        </p:nvSpPr>
        <p:spPr bwMode="auto">
          <a:xfrm>
            <a:off x="9252156" y="5780921"/>
            <a:ext cx="1226131" cy="5145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39</a:t>
            </a:fld>
            <a:endParaRPr lang="en-US" dirty="0">
              <a:solidFill>
                <a:schemeClr val="bg2"/>
              </a:solidFill>
            </a:endParaRPr>
          </a:p>
        </p:txBody>
      </p:sp>
    </p:spTree>
    <p:extLst>
      <p:ext uri="{BB962C8B-B14F-4D97-AF65-F5344CB8AC3E}">
        <p14:creationId xmlns:p14="http://schemas.microsoft.com/office/powerpoint/2010/main" val="176970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Context</a:t>
            </a:r>
            <a:endParaRPr lang="en-US" sz="3600" dirty="0"/>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a:t>
            </a:fld>
            <a:endParaRPr lang="en-US" dirty="0">
              <a:solidFill>
                <a:schemeClr val="bg2"/>
              </a:solidFill>
            </a:endParaRPr>
          </a:p>
        </p:txBody>
      </p:sp>
      <p:grpSp>
        <p:nvGrpSpPr>
          <p:cNvPr id="6" name="Group 5"/>
          <p:cNvGrpSpPr/>
          <p:nvPr/>
        </p:nvGrpSpPr>
        <p:grpSpPr>
          <a:xfrm>
            <a:off x="1109597" y="1182572"/>
            <a:ext cx="4146790" cy="5065832"/>
            <a:chOff x="4867386" y="1069683"/>
            <a:chExt cx="4146790" cy="5065832"/>
          </a:xfrm>
        </p:grpSpPr>
        <p:pic>
          <p:nvPicPr>
            <p:cNvPr id="9" name="Picture 8"/>
            <p:cNvPicPr>
              <a:picLocks noChangeAspect="1"/>
            </p:cNvPicPr>
            <p:nvPr/>
          </p:nvPicPr>
          <p:blipFill rotWithShape="1">
            <a:blip r:embed="rId3"/>
            <a:srcRect l="7735" t="31769" r="4972" b="35773"/>
            <a:stretch/>
          </p:blipFill>
          <p:spPr>
            <a:xfrm>
              <a:off x="4981221" y="4205114"/>
              <a:ext cx="1806222" cy="537294"/>
            </a:xfrm>
            <a:prstGeom prst="rect">
              <a:avLst/>
            </a:prstGeom>
          </p:spPr>
        </p:pic>
        <p:grpSp>
          <p:nvGrpSpPr>
            <p:cNvPr id="10" name="Group 9"/>
            <p:cNvGrpSpPr/>
            <p:nvPr/>
          </p:nvGrpSpPr>
          <p:grpSpPr>
            <a:xfrm>
              <a:off x="5161842" y="3894669"/>
              <a:ext cx="1382889" cy="561622"/>
              <a:chOff x="973667" y="3022600"/>
              <a:chExt cx="1439333" cy="561622"/>
            </a:xfrm>
          </p:grpSpPr>
          <p:sp>
            <p:nvSpPr>
              <p:cNvPr id="28" name="Rounded Rectangle 27"/>
              <p:cNvSpPr/>
              <p:nvPr/>
            </p:nvSpPr>
            <p:spPr bwMode="auto">
              <a:xfrm>
                <a:off x="973667" y="3022600"/>
                <a:ext cx="1439333" cy="56162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Rectangle 28"/>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1" name="Rounded Rectangle 10"/>
            <p:cNvSpPr/>
            <p:nvPr/>
          </p:nvSpPr>
          <p:spPr bwMode="auto">
            <a:xfrm>
              <a:off x="6965242" y="2822224"/>
              <a:ext cx="1382889" cy="572911"/>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2" name="Rectangle 11"/>
            <p:cNvSpPr/>
            <p:nvPr/>
          </p:nvSpPr>
          <p:spPr bwMode="auto">
            <a:xfrm>
              <a:off x="7046587" y="2901247"/>
              <a:ext cx="120663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sp>
          <p:nvSpPr>
            <p:cNvPr id="13" name="Rectangle 12"/>
            <p:cNvSpPr/>
            <p:nvPr/>
          </p:nvSpPr>
          <p:spPr bwMode="auto">
            <a:xfrm>
              <a:off x="5268587" y="1532468"/>
              <a:ext cx="3169856" cy="462845"/>
            </a:xfrm>
            <a:prstGeom prst="rect">
              <a:avLst/>
            </a:prstGeom>
            <a:solidFill>
              <a:schemeClr val="accent6">
                <a:lumMod val="50000"/>
              </a:schemeClr>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Control</a:t>
              </a:r>
            </a:p>
          </p:txBody>
        </p:sp>
        <p:grpSp>
          <p:nvGrpSpPr>
            <p:cNvPr id="14" name="Group 13"/>
            <p:cNvGrpSpPr/>
            <p:nvPr/>
          </p:nvGrpSpPr>
          <p:grpSpPr>
            <a:xfrm>
              <a:off x="6990642" y="5108226"/>
              <a:ext cx="1382889" cy="598312"/>
              <a:chOff x="973667" y="3000021"/>
              <a:chExt cx="1439333" cy="598312"/>
            </a:xfrm>
          </p:grpSpPr>
          <p:sp>
            <p:nvSpPr>
              <p:cNvPr id="26" name="Rounded Rectangle 25"/>
              <p:cNvSpPr/>
              <p:nvPr/>
            </p:nvSpPr>
            <p:spPr bwMode="auto">
              <a:xfrm>
                <a:off x="973667" y="3000021"/>
                <a:ext cx="1439333" cy="59831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bwMode="auto">
              <a:xfrm>
                <a:off x="1058332" y="3090334"/>
                <a:ext cx="1255889" cy="4374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000" b="1" baseline="0" dirty="0" err="1">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rPr>
                  <a:t>Datapath</a:t>
                </a:r>
                <a:endParaRPr lang="en-US" sz="2000" b="1" baseline="0" dirty="0">
                  <a:solidFill>
                    <a:schemeClr val="bg1"/>
                  </a:solidFill>
                  <a:effectLst>
                    <a:outerShdw blurRad="38100" dist="38100" dir="2700000" algn="tl">
                      <a:srgbClr val="000000">
                        <a:alpha val="43137"/>
                      </a:srgbClr>
                    </a:outerShdw>
                  </a:effectLst>
                  <a:latin typeface="+mn-lt"/>
                  <a:ea typeface="ＭＳ Ｐゴシック" pitchFamily="-105" charset="-128"/>
                  <a:cs typeface="ＭＳ Ｐゴシック" pitchFamily="-105" charset="-128"/>
                </a:endParaRPr>
              </a:p>
            </p:txBody>
          </p:sp>
        </p:grpSp>
        <p:sp>
          <p:nvSpPr>
            <p:cNvPr id="15" name="Rectangle 14"/>
            <p:cNvSpPr/>
            <p:nvPr/>
          </p:nvSpPr>
          <p:spPr>
            <a:xfrm>
              <a:off x="6323056" y="1069683"/>
              <a:ext cx="834483" cy="461665"/>
            </a:xfrm>
            <a:prstGeom prst="rect">
              <a:avLst/>
            </a:prstGeom>
          </p:spPr>
          <p:txBody>
            <a:bodyPr wrap="none">
              <a:spAutoFit/>
            </a:bodyPr>
            <a:lstStyle/>
            <a:p>
              <a:r>
                <a:rPr lang="en-US" baseline="0" dirty="0"/>
                <a:t>SDN</a:t>
              </a:r>
            </a:p>
          </p:txBody>
        </p:sp>
        <p:sp>
          <p:nvSpPr>
            <p:cNvPr id="16" name="Rounded Rectangle 15"/>
            <p:cNvSpPr/>
            <p:nvPr/>
          </p:nvSpPr>
          <p:spPr bwMode="auto">
            <a:xfrm>
              <a:off x="4879621" y="1100667"/>
              <a:ext cx="4134555" cy="5034848"/>
            </a:xfrm>
            <a:prstGeom prst="round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17" name="Straight Arrow Connector 16"/>
            <p:cNvCxnSpPr/>
            <p:nvPr/>
          </p:nvCxnSpPr>
          <p:spPr bwMode="auto">
            <a:xfrm flipH="1" flipV="1">
              <a:off x="6194778" y="2525889"/>
              <a:ext cx="11284" cy="1351846"/>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cxnSp>
          <p:nvCxnSpPr>
            <p:cNvPr id="18" name="Straight Arrow Connector 17"/>
            <p:cNvCxnSpPr/>
            <p:nvPr/>
          </p:nvCxnSpPr>
          <p:spPr bwMode="auto">
            <a:xfrm flipV="1">
              <a:off x="7416800" y="2483556"/>
              <a:ext cx="19756" cy="338668"/>
            </a:xfrm>
            <a:prstGeom prst="straightConnector1">
              <a:avLst/>
            </a:prstGeom>
            <a:solidFill>
              <a:schemeClr val="accent1"/>
            </a:solidFill>
            <a:ln w="9525" cap="flat" cmpd="sng" algn="ctr">
              <a:solidFill>
                <a:srgbClr val="660066"/>
              </a:solidFill>
              <a:prstDash val="solid"/>
              <a:round/>
              <a:headEnd type="triangle" w="lg" len="med"/>
              <a:tailEnd type="triangle" w="lg" len="med"/>
            </a:ln>
            <a:effectLst/>
          </p:spPr>
        </p:cxnSp>
        <p:sp>
          <p:nvSpPr>
            <p:cNvPr id="19" name="Freeform 18"/>
            <p:cNvSpPr/>
            <p:nvPr/>
          </p:nvSpPr>
          <p:spPr>
            <a:xfrm>
              <a:off x="8325553" y="2257780"/>
              <a:ext cx="664641" cy="2822223"/>
            </a:xfrm>
            <a:custGeom>
              <a:avLst/>
              <a:gdLst>
                <a:gd name="connsiteX0" fmla="*/ 141111 w 664641"/>
                <a:gd name="connsiteY0" fmla="*/ 0 h 2822223"/>
                <a:gd name="connsiteX1" fmla="*/ 663222 w 664641"/>
                <a:gd name="connsiteY1" fmla="*/ 1608667 h 2822223"/>
                <a:gd name="connsiteX2" fmla="*/ 0 w 664641"/>
                <a:gd name="connsiteY2" fmla="*/ 2822223 h 2822223"/>
              </a:gdLst>
              <a:ahLst/>
              <a:cxnLst>
                <a:cxn ang="0">
                  <a:pos x="connsiteX0" y="connsiteY0"/>
                </a:cxn>
                <a:cxn ang="0">
                  <a:pos x="connsiteX1" y="connsiteY1"/>
                </a:cxn>
                <a:cxn ang="0">
                  <a:pos x="connsiteX2" y="connsiteY2"/>
                </a:cxn>
              </a:cxnLst>
              <a:rect l="l" t="t" r="r" b="b"/>
              <a:pathLst>
                <a:path w="664641" h="2822223">
                  <a:moveTo>
                    <a:pt x="141111" y="0"/>
                  </a:moveTo>
                  <a:cubicBezTo>
                    <a:pt x="413926" y="569148"/>
                    <a:pt x="686741" y="1138297"/>
                    <a:pt x="663222" y="1608667"/>
                  </a:cubicBezTo>
                  <a:cubicBezTo>
                    <a:pt x="639704" y="2079038"/>
                    <a:pt x="0" y="2822223"/>
                    <a:pt x="0" y="2822223"/>
                  </a:cubicBezTo>
                </a:path>
              </a:pathLst>
            </a:custGeom>
            <a:ln>
              <a:solidFill>
                <a:srgbClr val="660066"/>
              </a:solidFill>
              <a:headEnd type="triangle" w="lg" len="med"/>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20" name="Straight Connector 19"/>
            <p:cNvCxnSpPr/>
            <p:nvPr/>
          </p:nvCxnSpPr>
          <p:spPr bwMode="auto">
            <a:xfrm flipV="1">
              <a:off x="6460065" y="3327403"/>
              <a:ext cx="649112" cy="61383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1" name="Straight Connector 20"/>
            <p:cNvCxnSpPr>
              <a:stCxn id="26" idx="0"/>
            </p:cNvCxnSpPr>
            <p:nvPr/>
          </p:nvCxnSpPr>
          <p:spPr bwMode="auto">
            <a:xfrm flipH="1" flipV="1">
              <a:off x="7642576" y="3366913"/>
              <a:ext cx="39511" cy="174131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flipH="1" flipV="1">
              <a:off x="6530622" y="4230516"/>
              <a:ext cx="793044" cy="87770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3" name="Rectangle 22"/>
            <p:cNvSpPr/>
            <p:nvPr/>
          </p:nvSpPr>
          <p:spPr>
            <a:xfrm>
              <a:off x="4867386" y="2384837"/>
              <a:ext cx="1382410" cy="1200328"/>
            </a:xfrm>
            <a:prstGeom prst="rect">
              <a:avLst/>
            </a:prstGeom>
          </p:spPr>
          <p:txBody>
            <a:bodyPr wrap="none">
              <a:spAutoFit/>
            </a:bodyPr>
            <a:lstStyle/>
            <a:p>
              <a:pPr algn="r"/>
              <a:r>
                <a:rPr lang="en-US" baseline="0" dirty="0">
                  <a:solidFill>
                    <a:srgbClr val="660066"/>
                  </a:solidFill>
                </a:rPr>
                <a:t>standard</a:t>
              </a:r>
              <a:br>
                <a:rPr lang="en-US" baseline="0" dirty="0">
                  <a:solidFill>
                    <a:srgbClr val="660066"/>
                  </a:solidFill>
                </a:rPr>
              </a:br>
              <a:r>
                <a:rPr lang="en-US" baseline="0" dirty="0">
                  <a:solidFill>
                    <a:srgbClr val="660066"/>
                  </a:solidFill>
                </a:rPr>
                <a:t>control</a:t>
              </a:r>
            </a:p>
            <a:p>
              <a:pPr algn="r"/>
              <a:r>
                <a:rPr lang="en-US" baseline="0" dirty="0">
                  <a:solidFill>
                    <a:srgbClr val="660066"/>
                  </a:solidFill>
                </a:rPr>
                <a:t>protocol</a:t>
              </a:r>
            </a:p>
          </p:txBody>
        </p:sp>
        <p:pic>
          <p:nvPicPr>
            <p:cNvPr id="24" name="Picture 23"/>
            <p:cNvPicPr>
              <a:picLocks noChangeAspect="1"/>
            </p:cNvPicPr>
            <p:nvPr/>
          </p:nvPicPr>
          <p:blipFill>
            <a:blip r:embed="rId4"/>
            <a:stretch>
              <a:fillRect/>
            </a:stretch>
          </p:blipFill>
          <p:spPr>
            <a:xfrm>
              <a:off x="7634109" y="1214091"/>
              <a:ext cx="694267" cy="930800"/>
            </a:xfrm>
            <a:prstGeom prst="rect">
              <a:avLst/>
            </a:prstGeom>
          </p:spPr>
        </p:pic>
        <p:sp>
          <p:nvSpPr>
            <p:cNvPr id="25" name="Rectangle 24"/>
            <p:cNvSpPr/>
            <p:nvPr/>
          </p:nvSpPr>
          <p:spPr bwMode="auto">
            <a:xfrm>
              <a:off x="5265768" y="2037644"/>
              <a:ext cx="3158565" cy="462845"/>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eaLnBrk="0" hangingPunct="0"/>
              <a:r>
                <a:rPr lang="en-US" sz="2000" b="1" baseline="0" dirty="0">
                  <a:solidFill>
                    <a:prstClr val="white"/>
                  </a:solidFill>
                  <a:effectLst>
                    <a:outerShdw blurRad="38100" dist="38100" dir="2700000" algn="tl">
                      <a:srgbClr val="000000">
                        <a:alpha val="43137"/>
                      </a:srgbClr>
                    </a:outerShdw>
                  </a:effectLst>
                  <a:latin typeface="Calibri"/>
                  <a:ea typeface="ＭＳ Ｐゴシック" pitchFamily="-105" charset="-128"/>
                  <a:cs typeface="ＭＳ Ｐゴシック" pitchFamily="-105" charset="-128"/>
                </a:rPr>
                <a:t>State</a:t>
              </a:r>
            </a:p>
          </p:txBody>
        </p:sp>
      </p:grpSp>
      <p:sp>
        <p:nvSpPr>
          <p:cNvPr id="30" name="Content Placeholder 1"/>
          <p:cNvSpPr>
            <a:spLocks noGrp="1"/>
          </p:cNvSpPr>
          <p:nvPr>
            <p:ph idx="1"/>
          </p:nvPr>
        </p:nvSpPr>
        <p:spPr>
          <a:xfrm>
            <a:off x="5758357" y="1330359"/>
            <a:ext cx="5772163" cy="1532787"/>
          </a:xfrm>
        </p:spPr>
        <p:txBody>
          <a:bodyPr/>
          <a:lstStyle/>
          <a:p>
            <a:r>
              <a:rPr lang="en-US" dirty="0"/>
              <a:t>Biggest lacking of networking: not enough good abstractions in network control plane</a:t>
            </a:r>
            <a:r>
              <a:rPr lang="en-US" dirty="0" smtClean="0"/>
              <a:t>.</a:t>
            </a:r>
          </a:p>
          <a:p>
            <a:endParaRPr lang="en-US" dirty="0"/>
          </a:p>
          <a:p>
            <a:endParaRPr lang="en-US" dirty="0"/>
          </a:p>
        </p:txBody>
      </p:sp>
      <p:sp>
        <p:nvSpPr>
          <p:cNvPr id="3" name="Rectangle 2"/>
          <p:cNvSpPr/>
          <p:nvPr/>
        </p:nvSpPr>
        <p:spPr>
          <a:xfrm>
            <a:off x="5980620" y="3704127"/>
            <a:ext cx="5728780" cy="1384995"/>
          </a:xfrm>
          <a:prstGeom prst="rect">
            <a:avLst/>
          </a:prstGeom>
          <a:ln w="12700">
            <a:solidFill>
              <a:schemeClr val="accent1">
                <a:lumMod val="50000"/>
              </a:schemeClr>
            </a:solidFill>
          </a:ln>
        </p:spPr>
        <p:txBody>
          <a:bodyPr wrap="square">
            <a:spAutoFit/>
          </a:bodyPr>
          <a:lstStyle/>
          <a:p>
            <a:r>
              <a:rPr lang="en-US" altLang="ja-JP" sz="2800" baseline="0" dirty="0"/>
              <a:t>“Modularity based on abstraction is the way things get done</a:t>
            </a:r>
            <a:r>
              <a:rPr lang="en-US" altLang="ja-JP" sz="2800" baseline="0"/>
              <a:t>.”  </a:t>
            </a:r>
            <a:r>
              <a:rPr lang="en-US" altLang="ja-JP" sz="2800" baseline="0" smtClean="0"/>
              <a:t/>
            </a:r>
            <a:br>
              <a:rPr lang="en-US" altLang="ja-JP" sz="2800" baseline="0" smtClean="0"/>
            </a:br>
            <a:r>
              <a:rPr lang="en-US" altLang="ja-JP" sz="2800" baseline="0" smtClean="0"/>
              <a:t>                          </a:t>
            </a:r>
            <a:r>
              <a:rPr lang="en-US" altLang="ja-JP" sz="2800" i="1" baseline="0" smtClean="0"/>
              <a:t>-- </a:t>
            </a:r>
            <a:r>
              <a:rPr lang="en-US" altLang="ja-JP" sz="2800" i="1" baseline="0" dirty="0"/>
              <a:t>Barbara </a:t>
            </a:r>
            <a:r>
              <a:rPr lang="en-US" altLang="ja-JP" sz="2800" i="1" baseline="0" dirty="0" err="1"/>
              <a:t>Liskov</a:t>
            </a:r>
            <a:endParaRPr lang="en-US" altLang="ja-JP" sz="2800" i="1" baseline="0" dirty="0"/>
          </a:p>
        </p:txBody>
      </p:sp>
    </p:spTree>
    <p:extLst>
      <p:ext uri="{BB962C8B-B14F-4D97-AF65-F5344CB8AC3E}">
        <p14:creationId xmlns:p14="http://schemas.microsoft.com/office/powerpoint/2010/main" val="18148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smtClean="0">
                <a:solidFill>
                  <a:srgbClr val="C00000"/>
                </a:solidFill>
              </a:rPr>
              <a:t>Exercises:</a:t>
            </a:r>
            <a:r>
              <a:rPr lang="en-US" sz="6000" dirty="0" smtClean="0">
                <a:solidFill>
                  <a:srgbClr val="C00000"/>
                </a:solidFill>
              </a:rPr>
              <a:t/>
            </a:r>
            <a:br>
              <a:rPr lang="en-US" sz="6000" dirty="0" smtClean="0">
                <a:solidFill>
                  <a:srgbClr val="C00000"/>
                </a:solidFill>
              </a:rPr>
            </a:br>
            <a:r>
              <a:rPr lang="en-US" sz="3200" dirty="0" smtClean="0">
                <a:solidFill>
                  <a:schemeClr val="tx1"/>
                </a:solidFill>
              </a:rPr>
              <a:t>- Try </a:t>
            </a:r>
            <a:r>
              <a:rPr lang="en-US" sz="3200" smtClean="0">
                <a:solidFill>
                  <a:schemeClr val="tx1"/>
                </a:solidFill>
              </a:rPr>
              <a:t>M1 Completion</a:t>
            </a:r>
            <a:br>
              <a:rPr lang="en-US" sz="3200" smtClean="0">
                <a:solidFill>
                  <a:schemeClr val="tx1"/>
                </a:solidFill>
              </a:rPr>
            </a:br>
            <a:r>
              <a:rPr lang="en-US" sz="3200" smtClean="0">
                <a:solidFill>
                  <a:schemeClr val="tx1"/>
                </a:solidFill>
              </a:rPr>
              <a:t>- Write </a:t>
            </a:r>
            <a:r>
              <a:rPr lang="en-US" sz="3200" dirty="0" smtClean="0">
                <a:solidFill>
                  <a:schemeClr val="tx1"/>
                </a:solidFill>
              </a:rPr>
              <a:t>and test M2, M3</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40</a:t>
            </a:fld>
            <a:endParaRPr lang="en-US" dirty="0">
              <a:solidFill>
                <a:schemeClr val="bg2"/>
              </a:solidFill>
            </a:endParaRPr>
          </a:p>
        </p:txBody>
      </p:sp>
    </p:spTree>
    <p:extLst>
      <p:ext uri="{BB962C8B-B14F-4D97-AF65-F5344CB8AC3E}">
        <p14:creationId xmlns:p14="http://schemas.microsoft.com/office/powerpoint/2010/main" val="585212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Conceptual Intro: </a:t>
            </a:r>
            <a:br>
              <a:rPr lang="en-US" sz="6000" dirty="0" smtClean="0">
                <a:solidFill>
                  <a:srgbClr val="C00000"/>
                </a:solidFill>
              </a:rPr>
            </a:br>
            <a:r>
              <a:rPr lang="en-US" sz="6000" dirty="0" smtClean="0">
                <a:solidFill>
                  <a:srgbClr val="C00000"/>
                </a:solidFill>
              </a:rPr>
              <a:t>Maple Composition</a:t>
            </a:r>
            <a:endParaRPr lang="en-US" sz="6000" dirty="0">
              <a:solidFill>
                <a:srgbClr val="C00000"/>
              </a:solidFill>
            </a:endParaRPr>
          </a:p>
        </p:txBody>
      </p:sp>
      <p:sp>
        <p:nvSpPr>
          <p:cNvPr id="4" name="Slide Number Placeholder 6"/>
          <p:cNvSpPr>
            <a:spLocks noGrp="1"/>
          </p:cNvSpPr>
          <p:nvPr>
            <p:ph type="sldNum" sz="quarter" idx="10"/>
          </p:nvPr>
        </p:nvSpPr>
        <p:spPr>
          <a:xfrm>
            <a:off x="10287000" y="6553200"/>
            <a:ext cx="1905000" cy="304800"/>
          </a:xfrm>
        </p:spPr>
        <p:txBody>
          <a:bodyPr/>
          <a:lstStyle/>
          <a:p>
            <a:pPr>
              <a:defRPr/>
            </a:pPr>
            <a:r>
              <a:rPr lang="en-US" dirty="0" smtClean="0"/>
              <a:t>33</a:t>
            </a:r>
            <a:endParaRPr lang="en-US" dirty="0">
              <a:solidFill>
                <a:schemeClr val="bg2"/>
              </a:solidFill>
            </a:endParaRPr>
          </a:p>
        </p:txBody>
      </p:sp>
    </p:spTree>
    <p:extLst>
      <p:ext uri="{BB962C8B-B14F-4D97-AF65-F5344CB8AC3E}">
        <p14:creationId xmlns:p14="http://schemas.microsoft.com/office/powerpoint/2010/main" val="34557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Programming Model: How Does Maple Support Composition?</a:t>
            </a:r>
          </a:p>
        </p:txBody>
      </p:sp>
      <p:sp>
        <p:nvSpPr>
          <p:cNvPr id="7" name="Content Placeholder 6"/>
          <p:cNvSpPr>
            <a:spLocks noGrp="1"/>
          </p:cNvSpPr>
          <p:nvPr>
            <p:ph idx="1"/>
          </p:nvPr>
        </p:nvSpPr>
        <p:spPr>
          <a:xfrm>
            <a:off x="545122" y="990600"/>
            <a:ext cx="10937631" cy="5334000"/>
          </a:xfrm>
        </p:spPr>
        <p:txBody>
          <a:bodyPr/>
          <a:lstStyle/>
          <a:p>
            <a:r>
              <a:rPr lang="en-US" dirty="0"/>
              <a:t>Problem: a complete </a:t>
            </a:r>
            <a:r>
              <a:rPr lang="en-US" dirty="0" err="1" smtClean="0"/>
              <a:t>onPacket</a:t>
            </a:r>
            <a:r>
              <a:rPr lang="en-US" dirty="0" smtClean="0"/>
              <a:t> specification may </a:t>
            </a:r>
            <a:r>
              <a:rPr lang="en-US" dirty="0"/>
              <a:t>need to handle a large set of different types of packets to be complete, but a programmer may want to customize only a particular type (e.g., TCP over ipv6)</a:t>
            </a:r>
          </a:p>
        </p:txBody>
      </p:sp>
      <p:sp>
        <p:nvSpPr>
          <p:cNvPr id="8" name="Rectangle 2"/>
          <p:cNvSpPr>
            <a:spLocks/>
          </p:cNvSpPr>
          <p:nvPr/>
        </p:nvSpPr>
        <p:spPr bwMode="auto">
          <a:xfrm>
            <a:off x="2071503" y="3175002"/>
            <a:ext cx="3826943" cy="320322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err="1" smtClean="0">
                <a:latin typeface="Menlo Regular" charset="0"/>
                <a:cs typeface="Menlo Regular" charset="0"/>
                <a:sym typeface="Menlo Regular" charset="0"/>
              </a:rPr>
              <a:t>onPacket</a:t>
            </a:r>
            <a:r>
              <a:rPr lang="en-US" sz="1600" baseline="0" dirty="0" smtClean="0">
                <a:latin typeface="Menlo Regular" charset="0"/>
                <a:cs typeface="Menlo Regular" charset="0"/>
                <a:sym typeface="Menlo Regular" charset="0"/>
              </a:rPr>
              <a:t>(</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&amp;&amp; </a:t>
            </a:r>
            <a:r>
              <a:rPr lang="en-US" sz="1600" baseline="0" dirty="0" err="1" smtClean="0">
                <a:latin typeface="Menlo Bold" charset="0"/>
                <a:cs typeface="Menlo Bold" charset="0"/>
                <a:sym typeface="Menlo Bold" charset="0"/>
              </a:rPr>
              <a:t>p.ipTypeIs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TCP</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solidFill>
                  <a:srgbClr val="FF0000"/>
                </a:solidFill>
                <a:latin typeface="Menlo Regular" charset="0"/>
                <a:cs typeface="Menlo Regular" charset="0"/>
                <a:sym typeface="Menlo Regular" charset="0"/>
              </a:rPr>
              <a:t>my_tcp_</a:t>
            </a:r>
            <a:r>
              <a:rPr lang="en-US" sz="1600" baseline="0" dirty="0">
                <a:solidFill>
                  <a:srgbClr val="FF0000"/>
                </a:solidFill>
                <a:latin typeface="Menlo Bold" charset="0"/>
                <a:cs typeface="Menlo Bold" charset="0"/>
                <a:sym typeface="Menlo Bold" charset="0"/>
              </a:rPr>
              <a:t>ipv6f</a:t>
            </a:r>
            <a:r>
              <a:rPr lang="en-US" sz="16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ARP</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Bold" charset="0"/>
                <a:cs typeface="Menlo Bold" charset="0"/>
                <a:sym typeface="Menlo Bold" charset="0"/>
              </a:rPr>
              <a:t>arpf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IPv4</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ipv4f</a:t>
            </a:r>
            <a:r>
              <a:rPr lang="en-US" sz="1600" baseline="0" dirty="0">
                <a:latin typeface="Menlo Regular" charset="0"/>
                <a:cs typeface="Menlo Regular" charset="0"/>
                <a:sym typeface="Menlo Regular" charset="0"/>
              </a:rPr>
              <a:t>(); </a:t>
            </a:r>
            <a:endParaRPr lang="en-US" sz="1600" baseline="0" dirty="0">
              <a:solidFill>
                <a:srgbClr val="FF0000"/>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0000"/>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 if </a:t>
            </a:r>
            <a:r>
              <a:rPr lang="en-US" sz="1600" baseline="0" dirty="0">
                <a:latin typeface="Menlo Regular" charset="0"/>
                <a:cs typeface="Menlo Regular" charset="0"/>
                <a:sym typeface="Menlo Regular" charset="0"/>
              </a:rPr>
              <a:t>(</a:t>
            </a:r>
            <a:r>
              <a:rPr lang="en-US" sz="1600" baseline="0" dirty="0" err="1" smtClean="0">
                <a:latin typeface="Menlo Bold" charset="0"/>
                <a:cs typeface="Menlo Bold" charset="0"/>
                <a:sym typeface="Menlo Bold" charset="0"/>
              </a:rPr>
              <a:t>p.ethTypeIs</a:t>
            </a:r>
            <a:r>
              <a:rPr lang="en-US" sz="1600" baseline="0" dirty="0" smtClean="0">
                <a:latin typeface="Menlo Regular" charset="0"/>
                <a:cs typeface="Menlo Regular" charset="0"/>
                <a:sym typeface="Menlo Regular" charset="0"/>
              </a:rPr>
              <a:t>(</a:t>
            </a:r>
            <a:r>
              <a:rPr lang="en-US" sz="1600" baseline="0" dirty="0" smtClean="0">
                <a:solidFill>
                  <a:srgbClr val="786DC4"/>
                </a:solidFill>
                <a:latin typeface="Menlo Regular" charset="0"/>
                <a:cs typeface="Menlo Regular" charset="0"/>
                <a:sym typeface="Menlo Regular" charset="0"/>
              </a:rPr>
              <a:t>IPv6</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ipv6f</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B21889"/>
                </a:solidFill>
                <a:latin typeface="Menlo Regular" charset="0"/>
                <a:cs typeface="Menlo Regular" charset="0"/>
                <a:sym typeface="Menlo Regular" charset="0"/>
              </a:rPr>
              <a:t>  else </a:t>
            </a:r>
            <a:br>
              <a:rPr lang="en-US" sz="1600" baseline="0" dirty="0">
                <a:solidFill>
                  <a:srgbClr val="B21889"/>
                </a:solidFill>
                <a:latin typeface="Menlo Regular" charset="0"/>
                <a:cs typeface="Menlo Regular" charset="0"/>
                <a:sym typeface="Menlo Regular" charset="0"/>
              </a:rPr>
            </a:br>
            <a:r>
              <a:rPr lang="en-US" sz="1600" baseline="0" dirty="0">
                <a:solidFill>
                  <a:srgbClr val="B21889"/>
                </a:solidFill>
                <a:latin typeface="Menlo Regular" charset="0"/>
                <a:cs typeface="Menlo Regular" charset="0"/>
                <a:sym typeface="Menlo Regular" charset="0"/>
              </a:rPr>
              <a:t>    return </a:t>
            </a:r>
            <a:r>
              <a:rPr lang="en-US" sz="1600" baseline="0" dirty="0">
                <a:latin typeface="Menlo Regular" charset="0"/>
                <a:cs typeface="Menlo Regular" charset="0"/>
                <a:sym typeface="Menlo Regular" charset="0"/>
              </a:rPr>
              <a:t>drop;</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9" name="Right Arrow 8"/>
          <p:cNvSpPr/>
          <p:nvPr/>
        </p:nvSpPr>
        <p:spPr bwMode="auto">
          <a:xfrm>
            <a:off x="5927865" y="4332110"/>
            <a:ext cx="47977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2"/>
          <p:cNvSpPr>
            <a:spLocks/>
          </p:cNvSpPr>
          <p:nvPr/>
        </p:nvSpPr>
        <p:spPr bwMode="auto">
          <a:xfrm>
            <a:off x="6429014" y="3397957"/>
            <a:ext cx="3826943" cy="2525889"/>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t"/>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a:t>
            </a:r>
            <a:r>
              <a:rPr lang="en-US" sz="1800" baseline="0" dirty="0" smtClean="0">
                <a:latin typeface="Menlo Bold" charset="0"/>
                <a:cs typeface="Menlo Bold" charset="0"/>
                <a:sym typeface="Menlo Bold" charset="0"/>
              </a:rPr>
              <a:t>Packet</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 </a:t>
            </a:r>
            <a:r>
              <a:rPr lang="en-US" sz="1800" baseline="0" dirty="0">
                <a:latin typeface="Menlo Regular" charset="0"/>
                <a:cs typeface="Menlo Regular" charset="0"/>
                <a:sym typeface="Menlo Regular" charset="0"/>
              </a:rPr>
              <a:t>(</a:t>
            </a:r>
            <a:r>
              <a:rPr lang="en-US" sz="1800" baseline="0" dirty="0" err="1" smtClean="0">
                <a:latin typeface="Menlo Bold" charset="0"/>
                <a:cs typeface="Menlo Bold" charset="0"/>
                <a:sym typeface="Menlo Bold" charset="0"/>
              </a:rPr>
              <a:t>p.ethTypeIs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IPv6</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&amp;&amp; </a:t>
            </a:r>
            <a:r>
              <a:rPr lang="en-US" sz="1800" baseline="0" dirty="0" err="1" smtClean="0">
                <a:latin typeface="Menlo Bold" charset="0"/>
                <a:cs typeface="Menlo Bold" charset="0"/>
                <a:sym typeface="Menlo Bold" charset="0"/>
              </a:rPr>
              <a:t>p.ipTypeIs</a:t>
            </a:r>
            <a:r>
              <a:rPr lang="en-US" sz="1800" baseline="0" dirty="0" smtClean="0">
                <a:latin typeface="Menlo Regular" charset="0"/>
                <a:cs typeface="Menlo Regular" charset="0"/>
                <a:sym typeface="Menlo Regular" charset="0"/>
              </a:rPr>
              <a:t>(</a:t>
            </a:r>
            <a:r>
              <a:rPr lang="en-US" sz="1800" baseline="0" dirty="0" smtClean="0">
                <a:solidFill>
                  <a:srgbClr val="786DC4"/>
                </a:solidFill>
                <a:latin typeface="Menlo Regular" charset="0"/>
                <a:cs typeface="Menlo Regular" charset="0"/>
                <a:sym typeface="Menlo Regular" charset="0"/>
              </a:rPr>
              <a:t>TCP</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smtClean="0">
                <a:solidFill>
                  <a:srgbClr val="FF0000"/>
                </a:solidFill>
                <a:latin typeface="Menlo Regular" charset="0"/>
                <a:cs typeface="Menlo Regular" charset="0"/>
                <a:sym typeface="Menlo Regular" charset="0"/>
              </a:rPr>
              <a:t>my_tcp_</a:t>
            </a:r>
            <a:r>
              <a:rPr lang="en-US" sz="1800" baseline="0" dirty="0" smtClean="0">
                <a:solidFill>
                  <a:srgbClr val="FF0000"/>
                </a:solidFill>
                <a:latin typeface="Menlo Bold" charset="0"/>
                <a:cs typeface="Menlo Bold" charset="0"/>
                <a:sym typeface="Menlo Bold" charset="0"/>
              </a:rPr>
              <a:t>ipv6f</a:t>
            </a:r>
            <a:r>
              <a:rPr lang="en-US" sz="1800" baseline="0" dirty="0">
                <a:solidFill>
                  <a:srgbClr val="FF0000"/>
                </a:solidFill>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B21889"/>
                </a:solidFill>
                <a:latin typeface="Menlo Regular" charset="0"/>
                <a:cs typeface="Menlo Regular" charset="0"/>
                <a:sym typeface="Menlo Regular" charset="0"/>
              </a:rPr>
              <a:t>    return</a:t>
            </a:r>
            <a:r>
              <a:rPr lang="en-US" sz="1800" baseline="0" dirty="0">
                <a:latin typeface="Menlo Regular" charset="0"/>
                <a:cs typeface="Menlo Regular" charset="0"/>
                <a:sym typeface="Menlo Regular" charset="0"/>
              </a:rPr>
              <a:t> </a:t>
            </a:r>
            <a:r>
              <a:rPr lang="en-US" sz="1800" baseline="0" dirty="0">
                <a:solidFill>
                  <a:srgbClr val="000090"/>
                </a:solidFill>
                <a:latin typeface="Menlo Regular" charset="0"/>
                <a:cs typeface="Menlo Regular" charset="0"/>
                <a:sym typeface="Menlo Regular" charset="0"/>
              </a:rPr>
              <a:t>PASS;</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000090"/>
                </a:solidFill>
                <a:latin typeface="Menlo Regular" charset="0"/>
                <a:cs typeface="Menlo Regular" charset="0"/>
                <a:sym typeface="Menlo Regular"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42</a:t>
            </a:fld>
            <a:endParaRPr lang="en-US" dirty="0">
              <a:solidFill>
                <a:schemeClr val="bg2"/>
              </a:solidFill>
            </a:endParaRPr>
          </a:p>
        </p:txBody>
      </p:sp>
    </p:spTree>
    <p:extLst>
      <p:ext uri="{BB962C8B-B14F-4D97-AF65-F5344CB8AC3E}">
        <p14:creationId xmlns:p14="http://schemas.microsoft.com/office/powerpoint/2010/main" val="5307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Implementing </a:t>
            </a:r>
            <a:r>
              <a:rPr lang="en-US" sz="3200" dirty="0" smtClean="0"/>
              <a:t>Chaining in Maple is </a:t>
            </a:r>
            <a:r>
              <a:rPr lang="en-US" sz="3200" dirty="0"/>
              <a:t>Easy</a:t>
            </a:r>
          </a:p>
        </p:txBody>
      </p:sp>
      <p:sp>
        <p:nvSpPr>
          <p:cNvPr id="5" name="Rectangle 2"/>
          <p:cNvSpPr>
            <a:spLocks/>
          </p:cNvSpPr>
          <p:nvPr/>
        </p:nvSpPr>
        <p:spPr bwMode="auto">
          <a:xfrm>
            <a:off x="5909723" y="1566333"/>
            <a:ext cx="4560722" cy="437444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class </a:t>
            </a:r>
            <a:r>
              <a:rPr lang="en-US" sz="1800" baseline="0" dirty="0" err="1">
                <a:latin typeface="Menlo Regular" charset="0"/>
                <a:cs typeface="Menlo Regular" charset="0"/>
                <a:sym typeface="Menlo Regular" charset="0"/>
              </a:rPr>
              <a:t>MapleCore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void </a:t>
            </a:r>
            <a:r>
              <a:rPr lang="en-US" sz="1800" baseline="0" dirty="0" err="1">
                <a:latin typeface="Menlo Regular" charset="0"/>
                <a:cs typeface="Menlo Regular" charset="0"/>
                <a:sym typeface="Menlo Regular" charset="0"/>
              </a:rPr>
              <a:t>init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read from </a:t>
            </a:r>
            <a:r>
              <a:rPr lang="en-US" sz="1800" baseline="0" dirty="0" err="1">
                <a:latin typeface="Menlo Regular" charset="0"/>
                <a:cs typeface="Menlo Regular" charset="0"/>
                <a:sym typeface="Menlo Regular" charset="0"/>
              </a:rPr>
              <a:t>config</a:t>
            </a:r>
            <a:r>
              <a:rPr lang="en-US" sz="1800" baseline="0" dirty="0">
                <a:latin typeface="Menlo Regular" charset="0"/>
                <a:cs typeface="Menlo Regular" charset="0"/>
                <a:sym typeface="Menlo Regular" charset="0"/>
              </a:rPr>
              <a:t> a list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of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objects to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 be loaded</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onPacket</a:t>
            </a:r>
            <a:r>
              <a:rPr lang="en-US" sz="1800" baseline="0" dirty="0" smtClean="0">
                <a:latin typeface="Menlo Regular" charset="0"/>
                <a:cs typeface="Menlo Regular" charset="0"/>
                <a:sym typeface="Menlo Regular" charset="0"/>
              </a:rPr>
              <a:t>(Packet </a:t>
            </a:r>
            <a:r>
              <a:rPr lang="en-US" sz="1800" baseline="0" dirty="0">
                <a:latin typeface="Menlo Regular" charset="0"/>
                <a:cs typeface="Menlo Regular" charset="0"/>
                <a:sym typeface="Menlo Regular" charset="0"/>
              </a:rPr>
              <a:t>p)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for (</a:t>
            </a:r>
            <a:r>
              <a:rPr lang="en-US" sz="1800" baseline="0" dirty="0" err="1">
                <a:latin typeface="Menlo Regular" charset="0"/>
                <a:cs typeface="Menlo Regular" charset="0"/>
                <a:sym typeface="Menlo Regular" charset="0"/>
              </a:rPr>
              <a:t>MapleApp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mApps</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smtClean="0">
                <a:latin typeface="Menlo Regular" charset="0"/>
                <a:cs typeface="Menlo Regular" charset="0"/>
                <a:sym typeface="Menlo Regular" charset="0"/>
              </a:rPr>
              <a:t>mApp.onPacket</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if </a:t>
            </a:r>
            <a:r>
              <a:rPr lang="en-US" sz="1800" baseline="0" dirty="0" smtClean="0">
                <a:latin typeface="Menlo Regular" charset="0"/>
                <a:cs typeface="Menlo Regular" charset="0"/>
                <a:sym typeface="Menlo Regular" charset="0"/>
              </a:rPr>
              <a:t>(</a:t>
            </a:r>
            <a:r>
              <a:rPr lang="en-US" sz="1800" baseline="0" dirty="0" err="1" smtClean="0">
                <a:latin typeface="Menlo Regular" charset="0"/>
                <a:cs typeface="Menlo Regular" charset="0"/>
                <a:sym typeface="Menlo Regular" charset="0"/>
              </a:rPr>
              <a:t>p.route</a:t>
            </a: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empty)</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smtClean="0">
                <a:latin typeface="Menlo Regular" charset="0"/>
                <a:cs typeface="Menlo Regular" charset="0"/>
                <a:sym typeface="Menlo Regular" charset="0"/>
              </a:rPr>
              <a:t>return; </a:t>
            </a:r>
            <a:endParaRPr lang="en-US" sz="18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smtClean="0">
                <a:latin typeface="Menlo Regular" charset="0"/>
                <a:cs typeface="Menlo Regular" charset="0"/>
                <a:sym typeface="Menlo Regular" charset="0"/>
              </a:rPr>
              <a:t>  }</a:t>
            </a:r>
            <a:r>
              <a:rPr lang="en-US" sz="1800" baseline="0" dirty="0">
                <a:latin typeface="Menlo Regular" charset="0"/>
                <a:cs typeface="Menlo Regular" charset="0"/>
                <a:sym typeface="Menlo Regular" charset="0"/>
              </a:rPr>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a:t>
            </a:r>
          </a:p>
        </p:txBody>
      </p:sp>
      <p:sp>
        <p:nvSpPr>
          <p:cNvPr id="8" name="Rectangle 2"/>
          <p:cNvSpPr>
            <a:spLocks/>
          </p:cNvSpPr>
          <p:nvPr/>
        </p:nvSpPr>
        <p:spPr bwMode="auto">
          <a:xfrm>
            <a:off x="1730012" y="2681111"/>
            <a:ext cx="4055544" cy="2071510"/>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MapleApp1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MapleApp2 extends </a:t>
            </a:r>
            <a:r>
              <a:rPr lang="en-US" sz="1800" baseline="0" dirty="0" err="1">
                <a:latin typeface="Menlo Bold" charset="0"/>
                <a:cs typeface="Menlo Bold" charset="0"/>
                <a:sym typeface="Menlo Bold" charset="0"/>
              </a:rPr>
              <a:t>MapleApp</a:t>
            </a:r>
            <a:r>
              <a:rPr lang="en-US" sz="1800" baseline="0" dirty="0">
                <a:latin typeface="Menlo Bold" charset="0"/>
                <a:cs typeface="Menlo Bold" charset="0"/>
                <a:sym typeface="Menlo Bold"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  </a:t>
            </a:r>
            <a:r>
              <a:rPr lang="is-IS" sz="1800" baseline="0" dirty="0">
                <a:latin typeface="Menlo Bold" charset="0"/>
                <a:cs typeface="Menlo Bold" charset="0"/>
                <a:sym typeface="Menlo Bold" charset="0"/>
              </a:rPr>
              <a:t>…</a:t>
            </a:r>
            <a:r>
              <a:rPr lang="en-US" sz="1800" baseline="0" dirty="0">
                <a:latin typeface="Menlo Bold" charset="0"/>
                <a:cs typeface="Menlo Bold" charset="0"/>
                <a:sym typeface="Menlo Bold" charset="0"/>
              </a:rPr>
              <a:t/>
            </a:r>
            <a:br>
              <a:rPr lang="en-US" sz="1800" baseline="0" dirty="0">
                <a:latin typeface="Menlo Bold" charset="0"/>
                <a:cs typeface="Menlo Bold" charset="0"/>
                <a:sym typeface="Menlo Bold" charset="0"/>
              </a:rPr>
            </a:br>
            <a:r>
              <a:rPr lang="en-US" sz="1800" baseline="0" dirty="0">
                <a:latin typeface="Menlo Bold" charset="0"/>
                <a:cs typeface="Menlo Bold" charset="0"/>
                <a:sym typeface="Menlo Bold" charset="0"/>
              </a:rPr>
              <a:t>}</a:t>
            </a:r>
          </a:p>
        </p:txBody>
      </p:sp>
      <p:sp>
        <p:nvSpPr>
          <p:cNvPr id="3" name="Slide Number Placeholder 2"/>
          <p:cNvSpPr>
            <a:spLocks noGrp="1"/>
          </p:cNvSpPr>
          <p:nvPr>
            <p:ph type="sldNum" sz="quarter" idx="10"/>
          </p:nvPr>
        </p:nvSpPr>
        <p:spPr>
          <a:xfrm>
            <a:off x="9652000" y="6553200"/>
            <a:ext cx="2540000" cy="304800"/>
          </a:xfrm>
        </p:spPr>
        <p:txBody>
          <a:bodyPr/>
          <a:lstStyle/>
          <a:p>
            <a:pPr>
              <a:defRPr/>
            </a:pPr>
            <a:fld id="{164B0F64-89EF-7A42-892D-484BAB952423}" type="slidenum">
              <a:rPr lang="en-US" smtClean="0"/>
              <a:pPr>
                <a:defRPr/>
              </a:pPr>
              <a:t>43</a:t>
            </a:fld>
            <a:endParaRPr lang="en-US" dirty="0">
              <a:solidFill>
                <a:schemeClr val="bg2"/>
              </a:solidFill>
            </a:endParaRPr>
          </a:p>
        </p:txBody>
      </p:sp>
    </p:spTree>
    <p:extLst>
      <p:ext uri="{BB962C8B-B14F-4D97-AF65-F5344CB8AC3E}">
        <p14:creationId xmlns:p14="http://schemas.microsoft.com/office/powerpoint/2010/main" val="152590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xfrm>
            <a:off x="914400" y="1231900"/>
            <a:ext cx="10363200" cy="4216400"/>
          </a:xfrm>
          <a:ln/>
        </p:spPr>
        <p:txBody>
          <a:bodyPr/>
          <a:lstStyle/>
          <a:p>
            <a:pPr algn="l"/>
            <a:r>
              <a:rPr lang="en-US" sz="6000" dirty="0" smtClean="0">
                <a:solidFill>
                  <a:srgbClr val="C00000"/>
                </a:solidFill>
              </a:rPr>
              <a:t>Exercise: </a:t>
            </a:r>
            <a:r>
              <a:rPr lang="en-US" sz="6000" dirty="0">
                <a:solidFill>
                  <a:srgbClr val="C00000"/>
                </a:solidFill>
              </a:rPr>
              <a:t/>
            </a:r>
            <a:br>
              <a:rPr lang="en-US" sz="6000" dirty="0">
                <a:solidFill>
                  <a:srgbClr val="C00000"/>
                </a:solidFill>
              </a:rPr>
            </a:br>
            <a:r>
              <a:rPr lang="en-US" sz="3200" dirty="0" smtClean="0">
                <a:solidFill>
                  <a:schemeClr val="tx1"/>
                </a:solidFill>
              </a:rPr>
              <a:t>- Write and test M4</a:t>
            </a:r>
            <a:endParaRPr lang="en-US" sz="3200" dirty="0">
              <a:solidFill>
                <a:schemeClr val="tx1"/>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44</a:t>
            </a:fld>
            <a:endParaRPr lang="en-US" dirty="0">
              <a:solidFill>
                <a:schemeClr val="bg2"/>
              </a:solidFill>
            </a:endParaRPr>
          </a:p>
        </p:txBody>
      </p:sp>
    </p:spTree>
    <p:extLst>
      <p:ext uri="{BB962C8B-B14F-4D97-AF65-F5344CB8AC3E}">
        <p14:creationId xmlns:p14="http://schemas.microsoft.com/office/powerpoint/2010/main" val="1960529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3: FAST</a:t>
            </a:r>
            <a:endParaRPr lang="en-US" sz="6000" dirty="0">
              <a:solidFill>
                <a:srgbClr val="C00000"/>
              </a:solidFill>
            </a:endParaRPr>
          </a:p>
        </p:txBody>
      </p:sp>
      <p:sp>
        <p:nvSpPr>
          <p:cNvPr id="2" name="Slide Number Placeholder 1"/>
          <p:cNvSpPr>
            <a:spLocks noGrp="1"/>
          </p:cNvSpPr>
          <p:nvPr>
            <p:ph type="sldNum" sz="quarter" idx="10"/>
          </p:nvPr>
        </p:nvSpPr>
        <p:spPr/>
        <p:txBody>
          <a:bodyPr/>
          <a:lstStyle/>
          <a:p>
            <a:pPr>
              <a:defRPr/>
            </a:pPr>
            <a:fld id="{C7131E5B-00C3-0745-B9A8-94A27EBE9C2C}" type="slidenum">
              <a:rPr lang="en-US" smtClean="0"/>
              <a:pPr>
                <a:defRPr/>
              </a:pPr>
              <a:t>45</a:t>
            </a:fld>
            <a:endParaRPr lang="en-US">
              <a:solidFill>
                <a:schemeClr val="bg2"/>
              </a:solidFill>
            </a:endParaRPr>
          </a:p>
        </p:txBody>
      </p:sp>
    </p:spTree>
    <p:extLst>
      <p:ext uri="{BB962C8B-B14F-4D97-AF65-F5344CB8AC3E}">
        <p14:creationId xmlns:p14="http://schemas.microsoft.com/office/powerpoint/2010/main" val="128174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smtClean="0">
                <a:solidFill>
                  <a:srgbClr val="C00000"/>
                </a:solidFill>
              </a:rPr>
              <a:t>Conceptual Intro: </a:t>
            </a:r>
            <a:br>
              <a:rPr lang="en-US" sz="6000" smtClean="0">
                <a:solidFill>
                  <a:srgbClr val="C00000"/>
                </a:solidFill>
              </a:rPr>
            </a:br>
            <a:r>
              <a:rPr lang="en-US" sz="6000" smtClean="0">
                <a:solidFill>
                  <a:srgbClr val="C00000"/>
                </a:solidFill>
              </a:rPr>
              <a:t>The FAST Function Store</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46</a:t>
            </a:fld>
            <a:endParaRPr lang="en-US" dirty="0">
              <a:solidFill>
                <a:schemeClr val="bg2"/>
              </a:solidFill>
            </a:endParaRPr>
          </a:p>
        </p:txBody>
      </p:sp>
    </p:spTree>
    <p:extLst>
      <p:ext uri="{BB962C8B-B14F-4D97-AF65-F5344CB8AC3E}">
        <p14:creationId xmlns:p14="http://schemas.microsoft.com/office/powerpoint/2010/main" val="1968781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Part 4: Summary</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47</a:t>
            </a:fld>
            <a:endParaRPr lang="en-US" dirty="0">
              <a:solidFill>
                <a:schemeClr val="bg2"/>
              </a:solidFill>
            </a:endParaRPr>
          </a:p>
        </p:txBody>
      </p:sp>
    </p:spTree>
    <p:extLst>
      <p:ext uri="{BB962C8B-B14F-4D97-AF65-F5344CB8AC3E}">
        <p14:creationId xmlns:p14="http://schemas.microsoft.com/office/powerpoint/2010/main" val="179680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1797129" y="1305075"/>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Bigger Picture</a:t>
            </a:r>
            <a:endParaRPr lang="en-US" sz="4000" dirty="0"/>
          </a:p>
        </p:txBody>
      </p:sp>
      <p:sp>
        <p:nvSpPr>
          <p:cNvPr id="8" name="Rectangle 1"/>
          <p:cNvSpPr>
            <a:spLocks noChangeArrowheads="1"/>
          </p:cNvSpPr>
          <p:nvPr/>
        </p:nvSpPr>
        <p:spPr bwMode="auto">
          <a:xfrm>
            <a:off x="2259931" y="13050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4800600" y="1305075"/>
            <a:ext cx="2311400" cy="3444725"/>
          </a:xfrm>
          <a:prstGeom prst="rect">
            <a:avLst/>
          </a:prstGeom>
          <a:solidFill>
            <a:schemeClr val="accent5">
              <a:lumMod val="60000"/>
              <a:lumOff val="40000"/>
            </a:schemeClr>
          </a:solid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42" name="Picture 41"/>
          <p:cNvPicPr>
            <a:picLocks noChangeAspect="1"/>
          </p:cNvPicPr>
          <p:nvPr/>
        </p:nvPicPr>
        <p:blipFill>
          <a:blip r:embed="rId3"/>
          <a:stretch>
            <a:fillRect/>
          </a:stretch>
        </p:blipFill>
        <p:spPr>
          <a:xfrm>
            <a:off x="311228" y="1505498"/>
            <a:ext cx="651934" cy="513552"/>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48</a:t>
            </a:fld>
            <a:endParaRPr lang="en-US" dirty="0">
              <a:solidFill>
                <a:schemeClr val="bg2"/>
              </a:solidFill>
            </a:endParaRPr>
          </a:p>
        </p:txBody>
      </p:sp>
      <p:sp>
        <p:nvSpPr>
          <p:cNvPr id="53" name="Rectangle 52"/>
          <p:cNvSpPr/>
          <p:nvPr/>
        </p:nvSpPr>
        <p:spPr>
          <a:xfrm>
            <a:off x="2221831" y="3336022"/>
            <a:ext cx="1550227"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54" name="Rectangle 53"/>
          <p:cNvSpPr/>
          <p:nvPr/>
        </p:nvSpPr>
        <p:spPr>
          <a:xfrm>
            <a:off x="2234531" y="2012587"/>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60" name="Rectangle 59"/>
          <p:cNvSpPr/>
          <p:nvPr/>
        </p:nvSpPr>
        <p:spPr bwMode="auto">
          <a:xfrm>
            <a:off x="7848600" y="1305074"/>
            <a:ext cx="2311400" cy="3444725"/>
          </a:xfrm>
          <a:prstGeom prst="rect">
            <a:avLst/>
          </a:prstGeom>
          <a:solidFill>
            <a:schemeClr val="accent1"/>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61" name="Picture 60"/>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4334793" y="4927022"/>
            <a:ext cx="2789907" cy="1482525"/>
          </a:xfrm>
          <a:prstGeom prst="rect">
            <a:avLst/>
          </a:prstGeom>
        </p:spPr>
      </p:pic>
      <p:sp>
        <p:nvSpPr>
          <p:cNvPr id="22" name="Right Arrow 21"/>
          <p:cNvSpPr/>
          <p:nvPr/>
        </p:nvSpPr>
        <p:spPr bwMode="auto">
          <a:xfrm>
            <a:off x="4108529"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2" name="Right Arrow 61"/>
          <p:cNvSpPr/>
          <p:nvPr/>
        </p:nvSpPr>
        <p:spPr bwMode="auto">
          <a:xfrm>
            <a:off x="7154648" y="2785120"/>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3" name="Rectangle 62"/>
          <p:cNvSpPr/>
          <p:nvPr/>
        </p:nvSpPr>
        <p:spPr>
          <a:xfrm>
            <a:off x="8253476" y="1798354"/>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4" name="Rectangle 63"/>
          <p:cNvSpPr/>
          <p:nvPr/>
        </p:nvSpPr>
        <p:spPr>
          <a:xfrm>
            <a:off x="8262504" y="3269752"/>
            <a:ext cx="1589024"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66" name="Right Arrow 65"/>
          <p:cNvSpPr/>
          <p:nvPr/>
        </p:nvSpPr>
        <p:spPr bwMode="auto">
          <a:xfrm rot="13310123">
            <a:off x="3284101" y="5007671"/>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7" name="Right Arrow 66"/>
          <p:cNvSpPr/>
          <p:nvPr/>
        </p:nvSpPr>
        <p:spPr bwMode="auto">
          <a:xfrm rot="8836971">
            <a:off x="7466137" y="520940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3" name="Right Arrow 72"/>
          <p:cNvSpPr/>
          <p:nvPr/>
        </p:nvSpPr>
        <p:spPr bwMode="auto">
          <a:xfrm>
            <a:off x="1005731" y="1544035"/>
            <a:ext cx="712923"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6" name="Vertical Scroll 75"/>
          <p:cNvSpPr/>
          <p:nvPr/>
        </p:nvSpPr>
        <p:spPr bwMode="auto">
          <a:xfrm>
            <a:off x="5951853" y="1526032"/>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Maple</a:t>
            </a:r>
            <a:b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b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2" name="Vertical Scroll 71"/>
          <p:cNvSpPr/>
          <p:nvPr/>
        </p:nvSpPr>
        <p:spPr bwMode="auto">
          <a:xfrm>
            <a:off x="5686386" y="2195525"/>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4" name="Vertical Scroll 73"/>
          <p:cNvSpPr/>
          <p:nvPr/>
        </p:nvSpPr>
        <p:spPr bwMode="auto">
          <a:xfrm>
            <a:off x="5290438" y="2891864"/>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5" name="Vertical Scroll 74"/>
          <p:cNvSpPr/>
          <p:nvPr/>
        </p:nvSpPr>
        <p:spPr bwMode="auto">
          <a:xfrm>
            <a:off x="4876534" y="3588203"/>
            <a:ext cx="1150762" cy="75254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Program</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631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Summary</a:t>
            </a:r>
            <a:endParaRPr lang="en-US" sz="3200" dirty="0"/>
          </a:p>
        </p:txBody>
      </p:sp>
      <p:sp>
        <p:nvSpPr>
          <p:cNvPr id="30" name="Content Placeholder 1"/>
          <p:cNvSpPr>
            <a:spLocks noGrp="1"/>
          </p:cNvSpPr>
          <p:nvPr>
            <p:ph idx="1"/>
          </p:nvPr>
        </p:nvSpPr>
        <p:spPr/>
        <p:txBody>
          <a:bodyPr/>
          <a:lstStyle/>
          <a:p>
            <a:r>
              <a:rPr lang="en-US" b="1" dirty="0" smtClean="0"/>
              <a:t>The FAST Maple programming model</a:t>
            </a:r>
          </a:p>
          <a:p>
            <a:r>
              <a:rPr lang="en-US" b="1" dirty="0" smtClean="0"/>
              <a:t>The Maple system</a:t>
            </a:r>
            <a:r>
              <a:rPr lang="en-US" dirty="0" smtClean="0"/>
              <a:t>: a wrapper-based approach to convert </a:t>
            </a:r>
            <a:r>
              <a:rPr lang="en-US" dirty="0" err="1" smtClean="0"/>
              <a:t>datapath</a:t>
            </a:r>
            <a:r>
              <a:rPr lang="en-US" dirty="0" smtClean="0"/>
              <a:t>-oblivious programs to </a:t>
            </a:r>
            <a:r>
              <a:rPr lang="en-US" dirty="0"/>
              <a:t>low-level </a:t>
            </a:r>
            <a:r>
              <a:rPr lang="en-US" dirty="0" err="1"/>
              <a:t>datapath</a:t>
            </a:r>
            <a:r>
              <a:rPr lang="en-US" dirty="0"/>
              <a:t> </a:t>
            </a:r>
            <a:r>
              <a:rPr lang="en-US" dirty="0" smtClean="0"/>
              <a:t>OF rules</a:t>
            </a:r>
          </a:p>
          <a:p>
            <a:pPr lvl="1"/>
            <a:r>
              <a:rPr lang="en-US" dirty="0" smtClean="0"/>
              <a:t>See the Magellan talk on Wednesday</a:t>
            </a:r>
            <a:endParaRPr lang="en-US" dirty="0"/>
          </a:p>
          <a:p>
            <a:r>
              <a:rPr lang="en-US" b="1" dirty="0"/>
              <a:t>The FAST </a:t>
            </a:r>
            <a:r>
              <a:rPr lang="en-US" b="1" dirty="0" smtClean="0"/>
              <a:t>system: </a:t>
            </a:r>
            <a:r>
              <a:rPr lang="en-US" dirty="0" smtClean="0"/>
              <a:t>a function </a:t>
            </a:r>
            <a:r>
              <a:rPr lang="en-US" dirty="0"/>
              <a:t>store </a:t>
            </a:r>
            <a:r>
              <a:rPr lang="en-US" dirty="0" smtClean="0"/>
              <a:t>system to compose, and automate data-driven service functions</a:t>
            </a:r>
          </a:p>
          <a:p>
            <a:pPr lvl="1"/>
            <a:r>
              <a:rPr lang="en-US" dirty="0"/>
              <a:t>See the </a:t>
            </a:r>
            <a:r>
              <a:rPr lang="en-US" dirty="0" smtClean="0"/>
              <a:t>FAST </a:t>
            </a:r>
            <a:r>
              <a:rPr lang="en-US" dirty="0"/>
              <a:t>talk on </a:t>
            </a:r>
            <a:r>
              <a:rPr lang="en-US" dirty="0" smtClean="0"/>
              <a:t>Wednesday</a:t>
            </a:r>
            <a:endParaRPr lang="en-US" dirty="0"/>
          </a:p>
          <a:p>
            <a:r>
              <a:rPr lang="en-US" b="1" dirty="0"/>
              <a:t>A Web-based (c9 based) based SDN </a:t>
            </a:r>
            <a:r>
              <a:rPr lang="en-US" b="1" dirty="0" smtClean="0"/>
              <a:t>IDE</a:t>
            </a:r>
          </a:p>
          <a:p>
            <a:endParaRPr lang="en-US" dirty="0" smtClean="0"/>
          </a:p>
          <a:p>
            <a:r>
              <a:rPr lang="en-US" dirty="0" smtClean="0"/>
              <a:t>Additional documents will be made available soon.</a:t>
            </a:r>
          </a:p>
        </p:txBody>
      </p:sp>
      <p:sp>
        <p:nvSpPr>
          <p:cNvPr id="7"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49</a:t>
            </a:fld>
            <a:endParaRPr lang="en-US" dirty="0">
              <a:solidFill>
                <a:schemeClr val="bg2"/>
              </a:solidFill>
            </a:endParaRPr>
          </a:p>
        </p:txBody>
      </p:sp>
    </p:spTree>
    <p:extLst>
      <p:ext uri="{BB962C8B-B14F-4D97-AF65-F5344CB8AC3E}">
        <p14:creationId xmlns:p14="http://schemas.microsoft.com/office/powerpoint/2010/main" val="614858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
        <p:nvSpPr>
          <p:cNvPr id="48" name="Rectangle 20"/>
          <p:cNvSpPr>
            <a:spLocks noChangeArrowheads="1"/>
          </p:cNvSpPr>
          <p:nvPr/>
        </p:nvSpPr>
        <p:spPr bwMode="auto">
          <a:xfrm>
            <a:off x="1714208" y="2209800"/>
            <a:ext cx="8839200" cy="2159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lumMod val="50000"/>
              </a:srgbClr>
            </a:solidFill>
            <a:prstDash val="solid"/>
            <a:miter lim="800000"/>
          </a:ln>
          <a:effectLst/>
          <a:extLst/>
        </p:spPr>
        <p:txBody>
          <a:bodyPr lIns="45720" rIns="45720" anchor="b" anchorCtr="0"/>
          <a:lstStyle/>
          <a:p>
            <a:pPr algn="ctr" fontAlgn="auto">
              <a:lnSpc>
                <a:spcPct val="90000"/>
              </a:lnSpc>
              <a:spcBef>
                <a:spcPts val="0"/>
              </a:spcBef>
              <a:spcAft>
                <a:spcPts val="0"/>
              </a:spcAft>
              <a:defRPr/>
            </a:pPr>
            <a:r>
              <a:rPr lang="en-US" sz="1600" kern="0" baseline="0" dirty="0">
                <a:solidFill>
                  <a:srgbClr val="44546A">
                    <a:lumMod val="75000"/>
                  </a:srgbClr>
                </a:solidFill>
                <a:latin typeface="Calibri"/>
                <a:ea typeface="+mn-ea"/>
                <a:cs typeface="Calibri"/>
              </a:rPr>
              <a:t>Controller</a:t>
            </a:r>
          </a:p>
        </p:txBody>
      </p:sp>
      <p:sp>
        <p:nvSpPr>
          <p:cNvPr id="49" name="Rectangle 20"/>
          <p:cNvSpPr>
            <a:spLocks noChangeArrowheads="1"/>
          </p:cNvSpPr>
          <p:nvPr/>
        </p:nvSpPr>
        <p:spPr bwMode="auto">
          <a:xfrm>
            <a:off x="1866612" y="3606800"/>
            <a:ext cx="8483599" cy="381000"/>
          </a:xfrm>
          <a:prstGeom prst="rect">
            <a:avLst/>
          </a:prstGeom>
          <a:solidFill>
            <a:srgbClr val="FFFFFF"/>
          </a:soli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800" b="1" kern="0" baseline="0" dirty="0">
                <a:solidFill>
                  <a:srgbClr val="C00000"/>
                </a:solidFill>
                <a:latin typeface="Calibri"/>
                <a:ea typeface="+mn-ea"/>
                <a:cs typeface="Calibri"/>
              </a:rPr>
              <a:t>Model-Driven SAL (MD-SAL)</a:t>
            </a:r>
          </a:p>
        </p:txBody>
      </p:sp>
      <p:sp>
        <p:nvSpPr>
          <p:cNvPr id="50" name="Rounded Rectangle 49"/>
          <p:cNvSpPr/>
          <p:nvPr/>
        </p:nvSpPr>
        <p:spPr bwMode="auto">
          <a:xfrm>
            <a:off x="1866609"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51" name="Rounded Rectangle 50"/>
          <p:cNvSpPr/>
          <p:nvPr/>
        </p:nvSpPr>
        <p:spPr bwMode="auto">
          <a:xfrm>
            <a:off x="9232608" y="2616200"/>
            <a:ext cx="11176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RESTCONF</a:t>
            </a:r>
          </a:p>
        </p:txBody>
      </p:sp>
      <p:sp>
        <p:nvSpPr>
          <p:cNvPr id="52" name="Rounded Rectangle 51"/>
          <p:cNvSpPr/>
          <p:nvPr/>
        </p:nvSpPr>
        <p:spPr bwMode="auto">
          <a:xfrm>
            <a:off x="4762208" y="2336800"/>
            <a:ext cx="1143000" cy="3810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NETCONF SERVER </a:t>
            </a:r>
          </a:p>
        </p:txBody>
      </p:sp>
      <p:sp>
        <p:nvSpPr>
          <p:cNvPr id="53" name="Rectangle 20"/>
          <p:cNvSpPr>
            <a:spLocks noChangeArrowheads="1"/>
          </p:cNvSpPr>
          <p:nvPr/>
        </p:nvSpPr>
        <p:spPr bwMode="auto">
          <a:xfrm>
            <a:off x="1917408" y="13462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54" name="Rectangle 20"/>
          <p:cNvSpPr>
            <a:spLocks noChangeArrowheads="1"/>
          </p:cNvSpPr>
          <p:nvPr/>
        </p:nvSpPr>
        <p:spPr bwMode="auto">
          <a:xfrm>
            <a:off x="8521408" y="13208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55" name="Up-Down Arrow 54"/>
          <p:cNvSpPr/>
          <p:nvPr/>
        </p:nvSpPr>
        <p:spPr>
          <a:xfrm>
            <a:off x="82420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6" name="Up-Down Arrow 55"/>
          <p:cNvSpPr/>
          <p:nvPr/>
        </p:nvSpPr>
        <p:spPr>
          <a:xfrm>
            <a:off x="6641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57" name="Rounded Rectangle 56"/>
          <p:cNvSpPr/>
          <p:nvPr/>
        </p:nvSpPr>
        <p:spPr bwMode="auto">
          <a:xfrm>
            <a:off x="77848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8" name="Rounded Rectangle 57"/>
          <p:cNvSpPr/>
          <p:nvPr/>
        </p:nvSpPr>
        <p:spPr bwMode="auto">
          <a:xfrm>
            <a:off x="61846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App/Service Plugin</a:t>
            </a:r>
          </a:p>
        </p:txBody>
      </p:sp>
      <p:sp>
        <p:nvSpPr>
          <p:cNvPr id="59" name="TextBox 58"/>
          <p:cNvSpPr txBox="1"/>
          <p:nvPr/>
        </p:nvSpPr>
        <p:spPr>
          <a:xfrm>
            <a:off x="7302210" y="2616200"/>
            <a:ext cx="338554" cy="338554"/>
          </a:xfrm>
          <a:prstGeom prst="rect">
            <a:avLst/>
          </a:prstGeom>
          <a:noFill/>
        </p:spPr>
        <p:txBody>
          <a:bodyPr wrap="none" rtlCol="0">
            <a:spAutoFit/>
          </a:bodyPr>
          <a:lstStyle/>
          <a:p>
            <a:r>
              <a:rPr lang="en-US" dirty="0">
                <a:latin typeface="Calibri"/>
                <a:cs typeface="Calibri"/>
              </a:rPr>
              <a:t>...</a:t>
            </a:r>
          </a:p>
        </p:txBody>
      </p:sp>
      <p:sp>
        <p:nvSpPr>
          <p:cNvPr id="60" name="TextBox 59"/>
          <p:cNvSpPr txBox="1"/>
          <p:nvPr/>
        </p:nvSpPr>
        <p:spPr>
          <a:xfrm>
            <a:off x="2962102" y="2616200"/>
            <a:ext cx="338554" cy="338554"/>
          </a:xfrm>
          <a:prstGeom prst="rect">
            <a:avLst/>
          </a:prstGeom>
          <a:noFill/>
        </p:spPr>
        <p:txBody>
          <a:bodyPr wrap="none" rtlCol="0">
            <a:spAutoFit/>
          </a:bodyPr>
          <a:lstStyle/>
          <a:p>
            <a:r>
              <a:rPr lang="en-US" dirty="0">
                <a:latin typeface="Calibri"/>
                <a:cs typeface="Calibri"/>
              </a:rPr>
              <a:t>...</a:t>
            </a:r>
          </a:p>
        </p:txBody>
      </p:sp>
      <p:sp>
        <p:nvSpPr>
          <p:cNvPr id="61" name="Rounded Rectangle 60"/>
          <p:cNvSpPr/>
          <p:nvPr/>
        </p:nvSpPr>
        <p:spPr bwMode="auto">
          <a:xfrm>
            <a:off x="3416008" y="2616200"/>
            <a:ext cx="1143000" cy="609600"/>
          </a:xfrm>
          <a:prstGeom prst="roundRect">
            <a:avLst>
              <a:gd name="adj" fmla="val 10774"/>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a:solidFill>
                  <a:srgbClr val="000000"/>
                </a:solidFill>
                <a:latin typeface="Calibri"/>
                <a:ea typeface="+mn-ea"/>
                <a:cs typeface="Calibri"/>
              </a:rPr>
              <a:t>Protocol Plugin</a:t>
            </a:r>
          </a:p>
        </p:txBody>
      </p:sp>
      <p:sp>
        <p:nvSpPr>
          <p:cNvPr id="62" name="Up-Down Arrow 61"/>
          <p:cNvSpPr/>
          <p:nvPr/>
        </p:nvSpPr>
        <p:spPr>
          <a:xfrm>
            <a:off x="38478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3" name="Up-Down Arrow 62"/>
          <p:cNvSpPr/>
          <p:nvPr/>
        </p:nvSpPr>
        <p:spPr>
          <a:xfrm>
            <a:off x="2323809"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4" name="Rounded Rectangle 63"/>
          <p:cNvSpPr/>
          <p:nvPr/>
        </p:nvSpPr>
        <p:spPr bwMode="auto">
          <a:xfrm>
            <a:off x="4762208" y="2895600"/>
            <a:ext cx="1143000" cy="533400"/>
          </a:xfrm>
          <a:prstGeom prst="roundRect">
            <a:avLst>
              <a:gd name="adj" fmla="val 10774"/>
            </a:avLst>
          </a:prstGeom>
          <a:solidFill>
            <a:srgbClr val="FFFFFF"/>
          </a:solidFill>
          <a:ln w="6350" cap="flat" cmpd="sng" algn="ctr">
            <a:solidFill>
              <a:sysClr val="windowText" lastClr="000000"/>
            </a:solidFill>
            <a:prstDash val="solid"/>
            <a:miter lim="800000"/>
            <a:headEnd type="none" w="med" len="med"/>
            <a:tailEnd type="none" w="med" len="med"/>
          </a:ln>
          <a:effectLst/>
          <a:extLst/>
        </p:spPr>
        <p:txBody>
          <a:bodyPr lIns="0" rIns="0" anchor="ctr" anchorCtr="0"/>
          <a:lstStyle/>
          <a:p>
            <a:pPr algn="ctr" fontAlgn="auto">
              <a:lnSpc>
                <a:spcPct val="90000"/>
              </a:lnSpc>
              <a:spcBef>
                <a:spcPts val="0"/>
              </a:spcBef>
              <a:spcAft>
                <a:spcPts val="0"/>
              </a:spcAft>
              <a:defRPr/>
            </a:pPr>
            <a:r>
              <a:rPr lang="en-US" sz="1200" kern="0" baseline="0" dirty="0" err="1">
                <a:solidFill>
                  <a:srgbClr val="000000"/>
                </a:solidFill>
                <a:latin typeface="Calibri"/>
                <a:ea typeface="+mn-ea"/>
                <a:cs typeface="Calibri"/>
              </a:rPr>
              <a:t>Config</a:t>
            </a:r>
            <a:r>
              <a:rPr lang="en-US" sz="1200" kern="0" baseline="0" dirty="0">
                <a:solidFill>
                  <a:srgbClr val="000000"/>
                </a:solidFill>
                <a:latin typeface="Calibri"/>
                <a:ea typeface="+mn-ea"/>
                <a:cs typeface="Calibri"/>
              </a:rPr>
              <a:t> Subsystem</a:t>
            </a:r>
          </a:p>
        </p:txBody>
      </p:sp>
      <p:sp>
        <p:nvSpPr>
          <p:cNvPr id="65" name="Up-Down Arrow 64"/>
          <p:cNvSpPr/>
          <p:nvPr/>
        </p:nvSpPr>
        <p:spPr>
          <a:xfrm>
            <a:off x="38478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6" name="Up-Down Arrow 65"/>
          <p:cNvSpPr/>
          <p:nvPr/>
        </p:nvSpPr>
        <p:spPr>
          <a:xfrm>
            <a:off x="2323811" y="1905000"/>
            <a:ext cx="228601"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67" name="Rectangle 20"/>
          <p:cNvSpPr>
            <a:spLocks noChangeArrowheads="1"/>
          </p:cNvSpPr>
          <p:nvPr/>
        </p:nvSpPr>
        <p:spPr bwMode="auto">
          <a:xfrm>
            <a:off x="3085809" y="4673600"/>
            <a:ext cx="1752600" cy="4572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rgbClr val="000000"/>
                </a:solidFill>
                <a:latin typeface="Calibri"/>
                <a:ea typeface="+mn-ea"/>
                <a:cs typeface="Calibri"/>
              </a:rPr>
              <a:t>Messaging</a:t>
            </a:r>
          </a:p>
        </p:txBody>
      </p:sp>
      <p:sp>
        <p:nvSpPr>
          <p:cNvPr id="68" name="Can 67"/>
          <p:cNvSpPr/>
          <p:nvPr/>
        </p:nvSpPr>
        <p:spPr>
          <a:xfrm>
            <a:off x="6591008" y="4673600"/>
            <a:ext cx="1752600" cy="457200"/>
          </a:xfrm>
          <a:prstGeom prst="ca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fontAlgn="auto">
              <a:spcBef>
                <a:spcPts val="0"/>
              </a:spcBef>
              <a:spcAft>
                <a:spcPts val="0"/>
              </a:spcAft>
              <a:defRPr/>
            </a:pPr>
            <a:r>
              <a:rPr lang="en-US" sz="1400" kern="0" baseline="0" dirty="0">
                <a:solidFill>
                  <a:sysClr val="windowText" lastClr="000000"/>
                </a:solidFill>
                <a:latin typeface="Calibri"/>
                <a:ea typeface="+mn-ea"/>
                <a:cs typeface="Calibri"/>
              </a:rPr>
              <a:t>Data Store</a:t>
            </a:r>
          </a:p>
        </p:txBody>
      </p:sp>
      <p:sp>
        <p:nvSpPr>
          <p:cNvPr id="69" name="Up-Down Arrow 68"/>
          <p:cNvSpPr/>
          <p:nvPr/>
        </p:nvSpPr>
        <p:spPr>
          <a:xfrm>
            <a:off x="7353008"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0" name="Up-Down Arrow 69"/>
          <p:cNvSpPr/>
          <p:nvPr/>
        </p:nvSpPr>
        <p:spPr>
          <a:xfrm>
            <a:off x="3847809" y="3987800"/>
            <a:ext cx="228600" cy="6858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71" name="Rectangle 20"/>
          <p:cNvSpPr>
            <a:spLocks noChangeArrowheads="1"/>
          </p:cNvSpPr>
          <p:nvPr/>
        </p:nvSpPr>
        <p:spPr bwMode="auto">
          <a:xfrm>
            <a:off x="3009609"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sp>
        <p:nvSpPr>
          <p:cNvPr id="72" name="Rectangle 20"/>
          <p:cNvSpPr>
            <a:spLocks noChangeArrowheads="1"/>
          </p:cNvSpPr>
          <p:nvPr/>
        </p:nvSpPr>
        <p:spPr bwMode="auto">
          <a:xfrm>
            <a:off x="6514808" y="5511800"/>
            <a:ext cx="1905000" cy="533400"/>
          </a:xfrm>
          <a:prstGeom prst="rect">
            <a:avLst/>
          </a:prstGeom>
          <a:solidFill>
            <a:sysClr val="window" lastClr="FFFFFF">
              <a:lumMod val="95000"/>
            </a:sysClr>
          </a:solidFill>
          <a:ln w="6350" cap="flat" cmpd="sng" algn="ctr">
            <a:solidFill>
              <a:sysClr val="windowText" lastClr="000000"/>
            </a:solidFill>
            <a:prstDash val="solid"/>
            <a:miter lim="800000"/>
          </a:ln>
          <a:effectLst/>
          <a:extLst/>
        </p:spPr>
        <p:txBody>
          <a:bodyPr lIns="45720" rIns="45720" anchor="ctr"/>
          <a:lstStyle/>
          <a:p>
            <a:pPr algn="ctr" fontAlgn="auto">
              <a:lnSpc>
                <a:spcPct val="80000"/>
              </a:lnSpc>
              <a:spcBef>
                <a:spcPts val="0"/>
              </a:spcBef>
              <a:spcAft>
                <a:spcPts val="0"/>
              </a:spcAft>
              <a:defRPr/>
            </a:pPr>
            <a:r>
              <a:rPr lang="en-US" sz="1400" kern="0" baseline="0" dirty="0">
                <a:solidFill>
                  <a:srgbClr val="000000"/>
                </a:solidFill>
                <a:latin typeface="Calibri"/>
                <a:ea typeface="+mn-ea"/>
                <a:cs typeface="Calibri"/>
              </a:rPr>
              <a:t>Remote Controller Instance</a:t>
            </a:r>
          </a:p>
        </p:txBody>
      </p:sp>
      <p:cxnSp>
        <p:nvCxnSpPr>
          <p:cNvPr id="73" name="Straight Arrow Connector 72"/>
          <p:cNvCxnSpPr>
            <a:stCxn id="67" idx="2"/>
            <a:endCxn id="71" idx="0"/>
          </p:cNvCxnSpPr>
          <p:nvPr/>
        </p:nvCxnSpPr>
        <p:spPr>
          <a:xfrm>
            <a:off x="3962109"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4" name="Straight Arrow Connector 73"/>
          <p:cNvCxnSpPr/>
          <p:nvPr/>
        </p:nvCxnSpPr>
        <p:spPr>
          <a:xfrm>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5" name="Straight Arrow Connector 74"/>
          <p:cNvCxnSpPr/>
          <p:nvPr/>
        </p:nvCxnSpPr>
        <p:spPr>
          <a:xfrm flipV="1">
            <a:off x="4381208" y="5130800"/>
            <a:ext cx="2667000" cy="381000"/>
          </a:xfrm>
          <a:prstGeom prst="straightConnector1">
            <a:avLst/>
          </a:prstGeom>
          <a:noFill/>
          <a:ln w="12700" cap="flat" cmpd="sng" algn="ctr">
            <a:solidFill>
              <a:sysClr val="windowText" lastClr="000000"/>
            </a:solidFill>
            <a:prstDash val="solid"/>
            <a:miter lim="800000"/>
            <a:headEnd type="arrow"/>
            <a:tailEnd type="arrow"/>
          </a:ln>
          <a:effectLst/>
        </p:spPr>
      </p:cxnSp>
      <p:cxnSp>
        <p:nvCxnSpPr>
          <p:cNvPr id="76" name="Straight Arrow Connector 75"/>
          <p:cNvCxnSpPr>
            <a:stCxn id="72" idx="0"/>
            <a:endCxn id="68" idx="3"/>
          </p:cNvCxnSpPr>
          <p:nvPr/>
        </p:nvCxnSpPr>
        <p:spPr>
          <a:xfrm flipV="1">
            <a:off x="7467308" y="5130800"/>
            <a:ext cx="0" cy="381000"/>
          </a:xfrm>
          <a:prstGeom prst="straightConnector1">
            <a:avLst/>
          </a:prstGeom>
          <a:noFill/>
          <a:ln w="12700" cap="flat" cmpd="sng" algn="ctr">
            <a:solidFill>
              <a:sysClr val="windowText" lastClr="000000"/>
            </a:solidFill>
            <a:prstDash val="solid"/>
            <a:miter lim="800000"/>
            <a:headEnd type="arrow"/>
            <a:tailEnd type="arrow"/>
          </a:ln>
          <a:effectLst/>
        </p:spPr>
      </p:cxnSp>
      <p:sp>
        <p:nvSpPr>
          <p:cNvPr id="77" name="TextBox 76"/>
          <p:cNvSpPr txBox="1">
            <a:spLocks noChangeArrowheads="1"/>
          </p:cNvSpPr>
          <p:nvPr/>
        </p:nvSpPr>
        <p:spPr bwMode="auto">
          <a:xfrm>
            <a:off x="12585408" y="1397003"/>
            <a:ext cx="2133600" cy="368819"/>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a:spAutoFit/>
          </a:bodyPr>
          <a:lstStyle/>
          <a:p>
            <a:pPr algn="ctr" fontAlgn="auto">
              <a:lnSpc>
                <a:spcPct val="80000"/>
              </a:lnSpc>
              <a:spcBef>
                <a:spcPts val="0"/>
              </a:spcBef>
              <a:spcAft>
                <a:spcPts val="0"/>
              </a:spcAft>
              <a:defRPr/>
            </a:pPr>
            <a:r>
              <a:rPr lang="en-US" sz="1100" kern="0" baseline="0" dirty="0">
                <a:solidFill>
                  <a:srgbClr val="FFFFFF"/>
                </a:solidFill>
                <a:latin typeface="Calibri"/>
                <a:ea typeface="+mn-ea"/>
                <a:cs typeface="Calibri"/>
              </a:rPr>
              <a:t>Network Applications Orchestration &amp; Services</a:t>
            </a:r>
          </a:p>
        </p:txBody>
      </p:sp>
      <p:sp>
        <p:nvSpPr>
          <p:cNvPr id="78" name="TextBox 77"/>
          <p:cNvSpPr txBox="1">
            <a:spLocks noChangeArrowheads="1"/>
          </p:cNvSpPr>
          <p:nvPr/>
        </p:nvSpPr>
        <p:spPr bwMode="auto">
          <a:xfrm>
            <a:off x="12585408" y="3558119"/>
            <a:ext cx="2116667" cy="48048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Controller Platform</a:t>
            </a:r>
          </a:p>
        </p:txBody>
      </p:sp>
      <p:sp>
        <p:nvSpPr>
          <p:cNvPr id="79" name="TextBox 78"/>
          <p:cNvSpPr txBox="1">
            <a:spLocks noChangeArrowheads="1"/>
          </p:cNvSpPr>
          <p:nvPr/>
        </p:nvSpPr>
        <p:spPr bwMode="auto">
          <a:xfrm>
            <a:off x="12585408" y="2616200"/>
            <a:ext cx="2133600" cy="508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a:extLst/>
        </p:spPr>
        <p:txBody>
          <a:bodyPr wrap="none" anchor="ctr" anchorCtr="0">
            <a:noAutofit/>
          </a:bodyPr>
          <a:lstStyle/>
          <a:p>
            <a:pPr algn="ctr" fontAlgn="auto">
              <a:lnSpc>
                <a:spcPct val="90000"/>
              </a:lnSpc>
              <a:spcBef>
                <a:spcPts val="0"/>
              </a:spcBef>
              <a:spcAft>
                <a:spcPts val="0"/>
              </a:spcAft>
              <a:defRPr/>
            </a:pPr>
            <a:r>
              <a:rPr lang="en-US" sz="1100" kern="0" baseline="0" dirty="0">
                <a:solidFill>
                  <a:srgbClr val="000000"/>
                </a:solidFill>
                <a:latin typeface="Calibri"/>
                <a:ea typeface="+mn-ea"/>
                <a:cs typeface="Calibri"/>
              </a:rPr>
              <a:t>Plugins &amp; Applications</a:t>
            </a:r>
          </a:p>
        </p:txBody>
      </p:sp>
      <p:sp>
        <p:nvSpPr>
          <p:cNvPr id="80" name="TextBox 79"/>
          <p:cNvSpPr txBox="1">
            <a:spLocks noChangeArrowheads="1"/>
          </p:cNvSpPr>
          <p:nvPr/>
        </p:nvSpPr>
        <p:spPr bwMode="auto">
          <a:xfrm>
            <a:off x="12585408" y="4749802"/>
            <a:ext cx="2116667" cy="48048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a:extLst/>
        </p:spPr>
        <p:txBody>
          <a:bodyPr anchor="ctr"/>
          <a:lstStyle/>
          <a:p>
            <a:pPr algn="ctr" fontAlgn="auto">
              <a:lnSpc>
                <a:spcPct val="90000"/>
              </a:lnSpc>
              <a:spcBef>
                <a:spcPts val="0"/>
              </a:spcBef>
              <a:spcAft>
                <a:spcPts val="0"/>
              </a:spcAft>
              <a:defRPr/>
            </a:pPr>
            <a:r>
              <a:rPr lang="en-US" sz="1100" kern="0" baseline="0" dirty="0">
                <a:solidFill>
                  <a:sysClr val="windowText" lastClr="000000"/>
                </a:solidFill>
                <a:latin typeface="Calibri"/>
                <a:ea typeface="+mn-ea"/>
                <a:cs typeface="Calibri"/>
              </a:rPr>
              <a:t>Clustering</a:t>
            </a:r>
          </a:p>
        </p:txBody>
      </p:sp>
      <p:sp>
        <p:nvSpPr>
          <p:cNvPr id="81" name="Rectangle 20"/>
          <p:cNvSpPr>
            <a:spLocks noChangeArrowheads="1"/>
          </p:cNvSpPr>
          <p:nvPr/>
        </p:nvSpPr>
        <p:spPr bwMode="auto">
          <a:xfrm>
            <a:off x="1815808" y="14224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2" name="Rectangle 20"/>
          <p:cNvSpPr>
            <a:spLocks noChangeArrowheads="1"/>
          </p:cNvSpPr>
          <p:nvPr/>
        </p:nvSpPr>
        <p:spPr bwMode="auto">
          <a:xfrm>
            <a:off x="1714208" y="1524000"/>
            <a:ext cx="26416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Network Devices</a:t>
            </a:r>
          </a:p>
        </p:txBody>
      </p:sp>
      <p:sp>
        <p:nvSpPr>
          <p:cNvPr id="83" name="Rectangle 20"/>
          <p:cNvSpPr>
            <a:spLocks noChangeArrowheads="1"/>
          </p:cNvSpPr>
          <p:nvPr/>
        </p:nvSpPr>
        <p:spPr bwMode="auto">
          <a:xfrm>
            <a:off x="8419808" y="14224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4" name="Rectangle 20"/>
          <p:cNvSpPr>
            <a:spLocks noChangeArrowheads="1"/>
          </p:cNvSpPr>
          <p:nvPr/>
        </p:nvSpPr>
        <p:spPr bwMode="auto">
          <a:xfrm>
            <a:off x="8318208" y="1524000"/>
            <a:ext cx="2032000" cy="381000"/>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a:extLst/>
        </p:spPr>
        <p:txBody>
          <a:bodyPr lIns="45720" rIns="45720" anchor="ctr"/>
          <a:lstStyle/>
          <a:p>
            <a:pPr algn="ctr" fontAlgn="auto">
              <a:lnSpc>
                <a:spcPct val="90000"/>
              </a:lnSpc>
              <a:spcBef>
                <a:spcPts val="0"/>
              </a:spcBef>
              <a:spcAft>
                <a:spcPts val="0"/>
              </a:spcAft>
              <a:defRPr/>
            </a:pPr>
            <a:r>
              <a:rPr lang="en-US" sz="1400" kern="0" baseline="0" dirty="0">
                <a:solidFill>
                  <a:sysClr val="window" lastClr="FFFFFF"/>
                </a:solidFill>
                <a:latin typeface="Calibri"/>
                <a:ea typeface="+mn-ea"/>
                <a:cs typeface="Calibri"/>
              </a:rPr>
              <a:t>Applications</a:t>
            </a:r>
          </a:p>
        </p:txBody>
      </p:sp>
      <p:sp>
        <p:nvSpPr>
          <p:cNvPr id="85" name="Up-Down Arrow 84"/>
          <p:cNvSpPr/>
          <p:nvPr/>
        </p:nvSpPr>
        <p:spPr>
          <a:xfrm>
            <a:off x="9740608" y="3225800"/>
            <a:ext cx="228600" cy="3810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86" name="Up-Down Arrow 85"/>
          <p:cNvSpPr/>
          <p:nvPr/>
        </p:nvSpPr>
        <p:spPr>
          <a:xfrm>
            <a:off x="9740608" y="1905000"/>
            <a:ext cx="228600" cy="711200"/>
          </a:xfrm>
          <a:prstGeom prst="upDownArrow">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fontAlgn="auto">
              <a:spcBef>
                <a:spcPts val="0"/>
              </a:spcBef>
              <a:spcAft>
                <a:spcPts val="0"/>
              </a:spcAft>
              <a:defRPr/>
            </a:pPr>
            <a:endParaRPr lang="en-US" sz="1400" kern="0" baseline="0">
              <a:solidFill>
                <a:sysClr val="window" lastClr="FFFFFF"/>
              </a:solidFill>
              <a:latin typeface="Calibri"/>
              <a:ea typeface="+mn-ea"/>
              <a:cs typeface="Calibri"/>
            </a:endParaRPr>
          </a:p>
        </p:txBody>
      </p:sp>
      <p:sp>
        <p:nvSpPr>
          <p:cNvPr id="43" name="Rectangle 42"/>
          <p:cNvSpPr/>
          <p:nvPr/>
        </p:nvSpPr>
        <p:spPr>
          <a:xfrm>
            <a:off x="1524001" y="6152483"/>
            <a:ext cx="8910669" cy="307777"/>
          </a:xfrm>
          <a:prstGeom prst="rect">
            <a:avLst/>
          </a:prstGeom>
        </p:spPr>
        <p:txBody>
          <a:bodyPr wrap="square">
            <a:spAutoFit/>
          </a:bodyPr>
          <a:lstStyle/>
          <a:p>
            <a:r>
              <a:rPr lang="en-US" sz="1400" i="1" baseline="0" dirty="0"/>
              <a:t>Source: Ed </a:t>
            </a:r>
            <a:r>
              <a:rPr lang="en-US" sz="1400" i="1" baseline="0" dirty="0" err="1"/>
              <a:t>Warnicke</a:t>
            </a:r>
            <a:r>
              <a:rPr lang="en-US" sz="1400" i="1" baseline="0" dirty="0"/>
              <a:t>, July 27, 2015. </a:t>
            </a:r>
          </a:p>
        </p:txBody>
      </p:sp>
      <p:sp>
        <p:nvSpPr>
          <p:cNvPr id="44" name="Slide Number Placeholder 9"/>
          <p:cNvSpPr txBox="1">
            <a:spLocks/>
          </p:cNvSpPr>
          <p:nvPr/>
        </p:nvSpPr>
        <p:spPr>
          <a:xfrm>
            <a:off x="10274300" y="6553200"/>
            <a:ext cx="1905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164B0F64-89EF-7A42-892D-484BAB952423}" type="slidenum">
              <a:rPr lang="en-US"/>
              <a:pPr>
                <a:defRPr/>
              </a:pPr>
              <a:t>5</a:t>
            </a:fld>
            <a:endParaRPr lang="en-US" dirty="0">
              <a:solidFill>
                <a:schemeClr val="bg2"/>
              </a:solidFill>
            </a:endParaRPr>
          </a:p>
        </p:txBody>
      </p:sp>
    </p:spTree>
    <p:extLst>
      <p:ext uri="{BB962C8B-B14F-4D97-AF65-F5344CB8AC3E}">
        <p14:creationId xmlns:p14="http://schemas.microsoft.com/office/powerpoint/2010/main" val="80953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22751" y="2816114"/>
            <a:ext cx="3117849" cy="685800"/>
          </a:xfrm>
          <a:solidFill>
            <a:schemeClr val="tx2">
              <a:lumMod val="60000"/>
              <a:lumOff val="40000"/>
            </a:schemeClr>
          </a:solidFill>
        </p:spPr>
        <p:txBody>
          <a:bodyPr/>
          <a:lstStyle/>
          <a:p>
            <a:pPr>
              <a:defRPr/>
            </a:pPr>
            <a:r>
              <a:rPr lang="en-US" altLang="zh-CN" dirty="0" smtClean="0">
                <a:solidFill>
                  <a:srgbClr val="C00000"/>
                </a:solidFill>
                <a:latin typeface="Georgia" charset="0"/>
                <a:ea typeface="ＭＳ Ｐゴシック" charset="0"/>
                <a:cs typeface="ＭＳ Ｐゴシック" charset="0"/>
              </a:rPr>
              <a:t>Thank You</a:t>
            </a:r>
            <a:endParaRPr lang="en-US" dirty="0">
              <a:solidFill>
                <a:srgbClr val="C00000"/>
              </a:solidFill>
              <a:latin typeface="Georgia" charset="0"/>
              <a:ea typeface="ＭＳ Ｐゴシック" charset="0"/>
              <a:cs typeface="ＭＳ Ｐゴシック" charset="0"/>
            </a:endParaRPr>
          </a:p>
        </p:txBody>
      </p:sp>
      <p:sp>
        <p:nvSpPr>
          <p:cNvPr id="2" name="Slide Number Placeholder 1"/>
          <p:cNvSpPr>
            <a:spLocks noGrp="1"/>
          </p:cNvSpPr>
          <p:nvPr>
            <p:ph type="sldNum" sz="quarter" idx="10"/>
          </p:nvPr>
        </p:nvSpPr>
        <p:spPr/>
        <p:txBody>
          <a:bodyPr/>
          <a:lstStyle/>
          <a:p>
            <a:pPr>
              <a:defRPr/>
            </a:pPr>
            <a:fld id="{09F64BDA-7C03-0348-A74F-EE75429B1384}" type="slidenum">
              <a:rPr lang="en-US" smtClean="0">
                <a:solidFill>
                  <a:prstClr val="black"/>
                </a:solidFill>
              </a:rPr>
              <a:pPr>
                <a:defRPr/>
              </a:pPr>
              <a:t>50</a:t>
            </a:fld>
            <a:endParaRPr lang="en-US">
              <a:solidFill>
                <a:srgbClr val="EEECE1"/>
              </a:solidFill>
            </a:endParaRPr>
          </a:p>
        </p:txBody>
      </p:sp>
    </p:spTree>
    <p:extLst>
      <p:ext uri="{BB962C8B-B14F-4D97-AF65-F5344CB8AC3E}">
        <p14:creationId xmlns:p14="http://schemas.microsoft.com/office/powerpoint/2010/main" val="580704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ctrTitle"/>
          </p:nvPr>
        </p:nvSpPr>
        <p:spPr>
          <a:ln/>
        </p:spPr>
        <p:txBody>
          <a:bodyPr/>
          <a:lstStyle/>
          <a:p>
            <a:r>
              <a:rPr lang="en-US" sz="6000" dirty="0" smtClean="0">
                <a:solidFill>
                  <a:srgbClr val="C00000"/>
                </a:solidFill>
              </a:rPr>
              <a:t>Maple Details</a:t>
            </a:r>
            <a:endParaRPr lang="en-US" sz="6000" dirty="0">
              <a:solidFill>
                <a:srgbClr val="C00000"/>
              </a:solidFill>
            </a:endParaRPr>
          </a:p>
        </p:txBody>
      </p:sp>
      <p:sp>
        <p:nvSpPr>
          <p:cNvPr id="10"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51</a:t>
            </a:fld>
            <a:endParaRPr lang="en-US" dirty="0">
              <a:solidFill>
                <a:schemeClr val="bg2"/>
              </a:solidFill>
            </a:endParaRPr>
          </a:p>
        </p:txBody>
      </p:sp>
    </p:spTree>
    <p:extLst>
      <p:ext uri="{BB962C8B-B14F-4D97-AF65-F5344CB8AC3E}">
        <p14:creationId xmlns:p14="http://schemas.microsoft.com/office/powerpoint/2010/main" val="846185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Simple In-order Traversal </a:t>
            </a:r>
            <a:br>
              <a:rPr lang="en-US" sz="2800" dirty="0"/>
            </a:br>
            <a:r>
              <a:rPr lang="en-US" sz="2800" dirty="0"/>
              <a:t>Generates Unstable Rules</a:t>
            </a:r>
            <a:endParaRPr lang="en-US" sz="3600" dirty="0"/>
          </a:p>
        </p:txBody>
      </p:sp>
      <p:pic>
        <p:nvPicPr>
          <p:cNvPr id="6" name="Picture 5"/>
          <p:cNvPicPr>
            <a:picLocks noChangeAspect="1"/>
          </p:cNvPicPr>
          <p:nvPr/>
        </p:nvPicPr>
        <p:blipFill rotWithShape="1">
          <a:blip r:embed="rId3"/>
          <a:srcRect t="7785" r="49382"/>
          <a:stretch/>
        </p:blipFill>
        <p:spPr>
          <a:xfrm>
            <a:off x="1665111" y="1128889"/>
            <a:ext cx="4628444" cy="3994609"/>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52</a:t>
            </a:fld>
            <a:endParaRPr lang="en-US" dirty="0">
              <a:solidFill>
                <a:schemeClr val="bg2"/>
              </a:solidFill>
            </a:endParaRPr>
          </a:p>
        </p:txBody>
      </p:sp>
      <p:sp>
        <p:nvSpPr>
          <p:cNvPr id="3" name="Left Brace 2"/>
          <p:cNvSpPr/>
          <p:nvPr/>
        </p:nvSpPr>
        <p:spPr bwMode="auto">
          <a:xfrm>
            <a:off x="6378222" y="5023557"/>
            <a:ext cx="353004"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 name="Rectangle 4"/>
          <p:cNvSpPr/>
          <p:nvPr/>
        </p:nvSpPr>
        <p:spPr>
          <a:xfrm>
            <a:off x="4427688" y="5009500"/>
            <a:ext cx="1921019" cy="1200328"/>
          </a:xfrm>
          <a:prstGeom prst="rect">
            <a:avLst/>
          </a:prstGeom>
        </p:spPr>
        <p:txBody>
          <a:bodyPr wrap="none">
            <a:spAutoFit/>
          </a:bodyPr>
          <a:lstStyle/>
          <a:p>
            <a:pPr algn="r"/>
            <a:r>
              <a:rPr lang="en-US" kern="0" baseline="0" dirty="0">
                <a:solidFill>
                  <a:prstClr val="black"/>
                </a:solidFill>
                <a:latin typeface="Calibri"/>
                <a:ea typeface="+mn-ea"/>
                <a:cs typeface="+mn-cs"/>
              </a:rPr>
              <a:t>disjoint,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could use </a:t>
            </a:r>
            <a:br>
              <a:rPr lang="en-US" kern="0" baseline="0" dirty="0">
                <a:solidFill>
                  <a:prstClr val="black"/>
                </a:solidFill>
                <a:latin typeface="Calibri"/>
                <a:ea typeface="+mn-ea"/>
                <a:cs typeface="+mn-cs"/>
              </a:rPr>
            </a:br>
            <a:r>
              <a:rPr lang="en-US" kern="0" baseline="0" dirty="0">
                <a:solidFill>
                  <a:prstClr val="black"/>
                </a:solidFill>
                <a:latin typeface="Calibri"/>
                <a:ea typeface="+mn-ea"/>
                <a:cs typeface="+mn-cs"/>
              </a:rPr>
              <a:t>same priority.</a:t>
            </a:r>
            <a:endParaRPr lang="en-US" dirty="0"/>
          </a:p>
        </p:txBody>
      </p:sp>
      <p:pic>
        <p:nvPicPr>
          <p:cNvPr id="7" name="Picture 6"/>
          <p:cNvPicPr>
            <a:picLocks noChangeAspect="1"/>
          </p:cNvPicPr>
          <p:nvPr/>
        </p:nvPicPr>
        <p:blipFill rotWithShape="1">
          <a:blip r:embed="rId3"/>
          <a:srcRect l="56821"/>
          <a:stretch/>
        </p:blipFill>
        <p:spPr>
          <a:xfrm>
            <a:off x="6719712" y="1199445"/>
            <a:ext cx="3948289" cy="4866673"/>
          </a:xfrm>
          <a:prstGeom prst="rect">
            <a:avLst/>
          </a:prstGeom>
        </p:spPr>
      </p:pic>
      <p:sp>
        <p:nvSpPr>
          <p:cNvPr id="8" name="Rectangle 7"/>
          <p:cNvSpPr/>
          <p:nvPr/>
        </p:nvSpPr>
        <p:spPr bwMode="auto">
          <a:xfrm>
            <a:off x="4967268" y="2706157"/>
            <a:ext cx="1478793"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9" name="Oval 8"/>
          <p:cNvSpPr/>
          <p:nvPr/>
        </p:nvSpPr>
        <p:spPr bwMode="auto">
          <a:xfrm rot="1268915">
            <a:off x="4303890" y="2864556"/>
            <a:ext cx="691445" cy="35277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10" name="Rectangle 9"/>
          <p:cNvSpPr/>
          <p:nvPr/>
        </p:nvSpPr>
        <p:spPr bwMode="auto">
          <a:xfrm>
            <a:off x="6742446" y="3945113"/>
            <a:ext cx="3925555"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5276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Solution: Minimizing Priority Levels: </a:t>
            </a:r>
            <a:br>
              <a:rPr lang="en-US" sz="2400" dirty="0"/>
            </a:br>
            <a:r>
              <a:rPr lang="en-US" sz="2400" dirty="0"/>
              <a:t>Increasing at T Nodes Only</a:t>
            </a:r>
          </a:p>
        </p:txBody>
      </p:sp>
      <p:pic>
        <p:nvPicPr>
          <p:cNvPr id="6" name="Picture 5"/>
          <p:cNvPicPr>
            <a:picLocks noChangeAspect="1"/>
          </p:cNvPicPr>
          <p:nvPr/>
        </p:nvPicPr>
        <p:blipFill>
          <a:blip r:embed="rId3"/>
          <a:stretch>
            <a:fillRect/>
          </a:stretch>
        </p:blipFill>
        <p:spPr>
          <a:xfrm>
            <a:off x="1524000" y="762001"/>
            <a:ext cx="9144000" cy="5332333"/>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53</a:t>
            </a:fld>
            <a:endParaRPr lang="en-US" dirty="0">
              <a:solidFill>
                <a:schemeClr val="bg2"/>
              </a:solidFill>
            </a:endParaRPr>
          </a:p>
        </p:txBody>
      </p:sp>
    </p:spTree>
    <p:extLst>
      <p:ext uri="{BB962C8B-B14F-4D97-AF65-F5344CB8AC3E}">
        <p14:creationId xmlns:p14="http://schemas.microsoft.com/office/powerpoint/2010/main" val="160822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5" name="Rectangle 4"/>
          <p:cNvSpPr/>
          <p:nvPr/>
        </p:nvSpPr>
        <p:spPr bwMode="auto">
          <a:xfrm rot="17580000">
            <a:off x="4756126" y="2904449"/>
            <a:ext cx="299201" cy="1469032"/>
          </a:xfrm>
          <a:prstGeom prst="rect">
            <a:avLst/>
          </a:prstGeom>
          <a:solidFill>
            <a:schemeClr val="bg1"/>
          </a:solidFill>
          <a:ln w="9525" cap="flat" cmpd="sng" algn="ctr">
            <a:noFill/>
            <a:prstDash val="solid"/>
            <a:round/>
            <a:headEnd type="none" w="med" len="med"/>
            <a:tailEnd type="none" w="med" len="med"/>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6" name="Rectangle 5"/>
          <p:cNvSpPr/>
          <p:nvPr/>
        </p:nvSpPr>
        <p:spPr bwMode="auto">
          <a:xfrm>
            <a:off x="4830181" y="3415998"/>
            <a:ext cx="5747501" cy="2222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7"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54</a:t>
            </a:fld>
            <a:endParaRPr lang="en-US" dirty="0">
              <a:solidFill>
                <a:schemeClr val="bg2"/>
              </a:solidFill>
            </a:endParaRPr>
          </a:p>
        </p:txBody>
      </p:sp>
    </p:spTree>
    <p:extLst>
      <p:ext uri="{BB962C8B-B14F-4D97-AF65-F5344CB8AC3E}">
        <p14:creationId xmlns:p14="http://schemas.microsoft.com/office/powerpoint/2010/main" val="142236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Minimizing Priority Levels: </a:t>
            </a:r>
            <a:br>
              <a:rPr lang="en-US" sz="2400" dirty="0"/>
            </a:br>
            <a:r>
              <a:rPr lang="en-US" sz="2400" dirty="0"/>
              <a:t>Increasing at T Nodes Only</a:t>
            </a:r>
            <a:endParaRPr lang="en-US" sz="3600" dirty="0"/>
          </a:p>
        </p:txBody>
      </p:sp>
      <p:pic>
        <p:nvPicPr>
          <p:cNvPr id="3" name="Picture 2"/>
          <p:cNvPicPr>
            <a:picLocks noChangeAspect="1"/>
          </p:cNvPicPr>
          <p:nvPr/>
        </p:nvPicPr>
        <p:blipFill>
          <a:blip r:embed="rId3"/>
          <a:stretch>
            <a:fillRect/>
          </a:stretch>
        </p:blipFill>
        <p:spPr>
          <a:xfrm>
            <a:off x="1524000" y="1168401"/>
            <a:ext cx="9144000" cy="4519667"/>
          </a:xfrm>
          <a:prstGeom prst="rect">
            <a:avLst/>
          </a:prstGeom>
        </p:spPr>
      </p:pic>
      <p:sp>
        <p:nvSpPr>
          <p:cNvPr id="4"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55</a:t>
            </a:fld>
            <a:endParaRPr lang="en-US" dirty="0">
              <a:solidFill>
                <a:schemeClr val="bg2"/>
              </a:solidFill>
            </a:endParaRPr>
          </a:p>
        </p:txBody>
      </p:sp>
    </p:spTree>
    <p:extLst>
      <p:ext uri="{BB962C8B-B14F-4D97-AF65-F5344CB8AC3E}">
        <p14:creationId xmlns:p14="http://schemas.microsoft.com/office/powerpoint/2010/main" val="139921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Algorithmic Policy in Java</a:t>
            </a:r>
          </a:p>
        </p:txBody>
      </p:sp>
      <p:sp>
        <p:nvSpPr>
          <p:cNvPr id="59394" name="Rectangle 2"/>
          <p:cNvSpPr>
            <a:spLocks/>
          </p:cNvSpPr>
          <p:nvPr/>
        </p:nvSpPr>
        <p:spPr bwMode="auto">
          <a:xfrm>
            <a:off x="2593611" y="1016000"/>
            <a:ext cx="7072500" cy="4642555"/>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Bold" charset="0"/>
                <a:cs typeface="Menlo Bold" charset="0"/>
                <a:sym typeface="Menlo Bold" charset="0"/>
              </a:rPr>
              <a:t>Route</a:t>
            </a:r>
            <a:r>
              <a:rPr lang="en-US" sz="1800" baseline="0" dirty="0">
                <a:latin typeface="Menlo Regular" charset="0"/>
                <a:cs typeface="Menlo Regular" charset="0"/>
                <a:sym typeface="Menlo Regular" charset="0"/>
              </a:rPr>
              <a:t> f(</a:t>
            </a:r>
            <a:r>
              <a:rPr lang="en-US" sz="1800" baseline="0" dirty="0">
                <a:latin typeface="Menlo Bold" charset="0"/>
                <a:cs typeface="Menlo Bold" charset="0"/>
                <a:sym typeface="Menlo Bold" charset="0"/>
              </a:rPr>
              <a:t>Packet</a:t>
            </a:r>
            <a:r>
              <a:rPr lang="en-US" sz="18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a:t>
            </a:r>
            <a:r>
              <a:rPr lang="en-US" sz="1800" baseline="0" dirty="0" err="1">
                <a:latin typeface="Menlo Bold" charset="0"/>
                <a:cs typeface="Menlo Bold" charset="0"/>
                <a:sym typeface="Menlo Bold" charset="0"/>
              </a:rPr>
              <a:t>p.tcpDstIs</a:t>
            </a:r>
            <a:r>
              <a:rPr lang="en-US" sz="1800" baseline="0" dirty="0">
                <a:latin typeface="Menlo Regular" charset="0"/>
                <a:cs typeface="Menlo Regular" charset="0"/>
                <a:sym typeface="Menlo Regular" charset="0"/>
              </a:rPr>
              <a:t>(</a:t>
            </a:r>
            <a:r>
              <a:rPr lang="en-US" sz="1800" baseline="0" dirty="0">
                <a:solidFill>
                  <a:srgbClr val="786DC4"/>
                </a:solidFill>
                <a:latin typeface="Menlo Regular" charset="0"/>
                <a:cs typeface="Menlo Regular" charset="0"/>
                <a:sym typeface="Menlo Regular" charset="0"/>
              </a:rPr>
              <a:t>22</a:t>
            </a: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null</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ethSrc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Location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r>
              <a:rPr lang="en-US" sz="1800" baseline="0" dirty="0" err="1">
                <a:latin typeface="Menlo Bold" charset="0"/>
                <a:cs typeface="Menlo Bold" charset="0"/>
                <a:sym typeface="Menlo Bold" charset="0"/>
              </a:rPr>
              <a:t>hostTable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p.</a:t>
            </a:r>
            <a:r>
              <a:rPr lang="en-US" sz="1800" baseline="0" dirty="0" err="1">
                <a:latin typeface="Menlo Bold" charset="0"/>
                <a:cs typeface="Menlo Bold" charset="0"/>
                <a:sym typeface="Menlo Bold" charset="0"/>
              </a:rPr>
              <a:t>ethDst</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Route </a:t>
            </a:r>
            <a:r>
              <a:rPr lang="en-US" sz="1800" baseline="0" dirty="0">
                <a:latin typeface="Menlo Regular" charset="0"/>
                <a:cs typeface="Menlo Regular" charset="0"/>
                <a:sym typeface="Menlo Regular" charset="0"/>
              </a:rPr>
              <a:t>path    =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solidFill>
                  <a:srgbClr val="FFFFFF"/>
                </a:solidFill>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a:latin typeface="Menlo Bold" charset="0"/>
                <a:cs typeface="Menlo Bold" charset="0"/>
                <a:sym typeface="Menlo Bold" charset="0"/>
              </a:rPr>
              <a:t>path</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Route </a:t>
            </a:r>
            <a:r>
              <a:rPr lang="en-US" sz="1800" baseline="0" dirty="0" err="1">
                <a:latin typeface="Menlo Regular" charset="0"/>
                <a:cs typeface="Menlo Regular" charset="0"/>
                <a:sym typeface="Menlo Regular" charset="0"/>
              </a:rPr>
              <a:t>myRoutingAlg</a:t>
            </a:r>
            <a:r>
              <a:rPr lang="en-US" sz="1800" baseline="0" dirty="0">
                <a:latin typeface="Menlo Regular" charset="0"/>
                <a:cs typeface="Menlo Regular" charset="0"/>
                <a:sym typeface="Menlo Regular" charset="0"/>
              </a:rPr>
              <a:t>(</a:t>
            </a:r>
            <a:r>
              <a:rPr lang="en-US" sz="1800" baseline="0" dirty="0">
                <a:latin typeface="Menlo Bold" charset="0"/>
                <a:cs typeface="Menlo Bold" charset="0"/>
                <a:sym typeface="Menlo Bold" charset="0"/>
              </a:rPr>
              <a:t>Topology</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Location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if</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 </a:t>
            </a:r>
            <a:r>
              <a:rPr lang="en-US" sz="1800" baseline="0" dirty="0" err="1">
                <a:latin typeface="Menlo Regular" charset="0"/>
                <a:cs typeface="Menlo Regular" charset="0"/>
                <a:sym typeface="Menlo Regular" charset="0"/>
              </a:rPr>
              <a:t>isSensitive</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 )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secureRoutingAlg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else</a:t>
            </a:r>
            <a:r>
              <a:rPr lang="en-US" sz="1800" baseline="0" dirty="0">
                <a:latin typeface="Menlo Regular" charset="0"/>
                <a:cs typeface="Menlo Regular" charset="0"/>
                <a:sym typeface="Menlo Regular" charset="0"/>
              </a:rPr>
              <a:t> </a:t>
            </a:r>
            <a:br>
              <a:rPr lang="en-US" sz="1800" baseline="0" dirty="0">
                <a:latin typeface="Menlo Regular" charset="0"/>
                <a:cs typeface="Menlo Regular" charset="0"/>
                <a:sym typeface="Menlo Regular" charset="0"/>
              </a:rPr>
            </a:br>
            <a:r>
              <a:rPr lang="en-US" sz="1800" baseline="0" dirty="0">
                <a:latin typeface="Menlo Regular" charset="0"/>
                <a:cs typeface="Menlo Regular" charset="0"/>
                <a:sym typeface="Menlo Regular" charset="0"/>
              </a:rPr>
              <a:t>      </a:t>
            </a:r>
            <a:r>
              <a:rPr lang="en-US" sz="1800" baseline="0" dirty="0">
                <a:solidFill>
                  <a:srgbClr val="B21889"/>
                </a:solidFill>
                <a:latin typeface="Menlo Regular" charset="0"/>
                <a:cs typeface="Menlo Regular" charset="0"/>
                <a:sym typeface="Menlo Regular" charset="0"/>
              </a:rPr>
              <a:t>return</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standardRoutingAlg</a:t>
            </a:r>
            <a:r>
              <a:rPr lang="en-US" sz="1800" baseline="0" dirty="0">
                <a:latin typeface="Menlo Regular" charset="0"/>
                <a:cs typeface="Menlo Regular" charset="0"/>
                <a:sym typeface="Menlo Regular" charset="0"/>
              </a:rPr>
              <a:t>(</a:t>
            </a:r>
            <a:r>
              <a:rPr lang="en-US" sz="1800" baseline="0" dirty="0" err="1">
                <a:latin typeface="Menlo Regular" charset="0"/>
                <a:cs typeface="Menlo Regular" charset="0"/>
                <a:sym typeface="Menlo Regular" charset="0"/>
              </a:rPr>
              <a:t>topo</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sloc</a:t>
            </a:r>
            <a:r>
              <a:rPr lang="en-US" sz="1800" baseline="0" dirty="0">
                <a:latin typeface="Menlo Regular" charset="0"/>
                <a:cs typeface="Menlo Regular" charset="0"/>
                <a:sym typeface="Menlo Regular" charset="0"/>
              </a:rPr>
              <a:t>, </a:t>
            </a:r>
            <a:r>
              <a:rPr lang="en-US" sz="1800" baseline="0" dirty="0" err="1">
                <a:latin typeface="Menlo Regular" charset="0"/>
                <a:cs typeface="Menlo Regular" charset="0"/>
                <a:sym typeface="Menlo Regular" charset="0"/>
              </a:rPr>
              <a:t>dloc</a:t>
            </a:r>
            <a:r>
              <a:rPr lang="en-US" sz="18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800" baseline="0" dirty="0">
                <a:latin typeface="Menlo Regular" charset="0"/>
                <a:cs typeface="Menlo Regular" charset="0"/>
                <a:sym typeface="Menlo Regular" charset="0"/>
              </a:rPr>
              <a:t>}</a:t>
            </a:r>
          </a:p>
        </p:txBody>
      </p:sp>
      <p:sp>
        <p:nvSpPr>
          <p:cNvPr id="5" name="Rectangle 4"/>
          <p:cNvSpPr/>
          <p:nvPr/>
        </p:nvSpPr>
        <p:spPr>
          <a:xfrm>
            <a:off x="2603112" y="5790425"/>
            <a:ext cx="7041760" cy="590839"/>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2800" baseline="0" dirty="0">
                <a:solidFill>
                  <a:srgbClr val="000090"/>
                </a:solidFill>
                <a:latin typeface="Arial" pitchFamily="-105" charset="0"/>
                <a:ea typeface="ＭＳ Ｐゴシック" pitchFamily="-105" charset="-128"/>
                <a:cs typeface="ＭＳ Ｐゴシック" pitchFamily="-105" charset="-128"/>
              </a:rPr>
              <a:t>Does not specify anything on flow tables!</a:t>
            </a:r>
            <a:endParaRPr lang="en-US" sz="2800" kern="0" baseline="0" dirty="0">
              <a:solidFill>
                <a:srgbClr val="000090"/>
              </a:solidFill>
              <a:latin typeface="Calibri"/>
              <a:ea typeface="+mn-ea"/>
              <a:cs typeface="+mn-cs"/>
            </a:endParaRPr>
          </a:p>
        </p:txBody>
      </p:sp>
      <p:sp>
        <p:nvSpPr>
          <p:cNvPr id="6" name="Slide Number Placeholder 6"/>
          <p:cNvSpPr>
            <a:spLocks noGrp="1"/>
          </p:cNvSpPr>
          <p:nvPr>
            <p:ph type="sldNum" sz="quarter" idx="10"/>
          </p:nvPr>
        </p:nvSpPr>
        <p:spPr>
          <a:xfrm>
            <a:off x="8763000" y="6553200"/>
            <a:ext cx="1905000" cy="304800"/>
          </a:xfrm>
        </p:spPr>
        <p:txBody>
          <a:bodyPr/>
          <a:lstStyle/>
          <a:p>
            <a:pPr>
              <a:defRPr/>
            </a:pPr>
            <a:fld id="{164B0F64-89EF-7A42-892D-484BAB952423}" type="slidenum">
              <a:rPr lang="en-US" smtClean="0"/>
              <a:pPr>
                <a:defRPr/>
              </a:pPr>
              <a:t>56</a:t>
            </a:fld>
            <a:endParaRPr lang="en-US" dirty="0">
              <a:solidFill>
                <a:schemeClr val="bg2"/>
              </a:solidFill>
            </a:endParaRPr>
          </a:p>
        </p:txBody>
      </p:sp>
    </p:spTree>
    <p:extLst>
      <p:ext uri="{BB962C8B-B14F-4D97-AF65-F5344CB8AC3E}">
        <p14:creationId xmlns:p14="http://schemas.microsoft.com/office/powerpoint/2010/main" val="3206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“Simple” WAN Link </a:t>
            </a:r>
            <a:r>
              <a:rPr lang="en-US" sz="3600" dirty="0" smtClean="0"/>
              <a:t>Adaptation [Update]</a:t>
            </a:r>
            <a:endParaRPr lang="en-US" sz="3600" dirty="0"/>
          </a:p>
        </p:txBody>
      </p:sp>
      <p:sp>
        <p:nvSpPr>
          <p:cNvPr id="5" name="Rectangle 2"/>
          <p:cNvSpPr>
            <a:spLocks/>
          </p:cNvSpPr>
          <p:nvPr/>
        </p:nvSpPr>
        <p:spPr bwMode="auto">
          <a:xfrm>
            <a:off x="1686784" y="1216854"/>
            <a:ext cx="5429448" cy="4367097"/>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1" baseline="0" dirty="0" err="1">
                <a:latin typeface="Menlo Regular"/>
                <a:cs typeface="Menlo Regular"/>
              </a:rPr>
              <a:t>LossRate</a:t>
            </a:r>
            <a:r>
              <a:rPr lang="nl-NL" sz="2000" b="1" baseline="0" dirty="0">
                <a:latin typeface="Menlo Regular"/>
                <a:cs typeface="Menlo Regular"/>
              </a:rPr>
              <a:t>[]</a:t>
            </a:r>
            <a:r>
              <a:rPr lang="nl-NL" sz="2000" baseline="0" dirty="0">
                <a:latin typeface="Menlo Regular"/>
                <a:cs typeface="Menlo Regular"/>
              </a:rPr>
              <a:t> </a:t>
            </a:r>
            <a:r>
              <a:rPr lang="nl-NL" sz="2000" baseline="0" dirty="0" err="1">
                <a:latin typeface="Menlo Regular"/>
                <a:cs typeface="Menlo Regular"/>
              </a:rPr>
              <a:t>lossRates</a:t>
            </a:r>
            <a:r>
              <a:rPr lang="en-US" sz="2000" baseline="0" dirty="0">
                <a:latin typeface="Menlo Regular"/>
                <a:cs typeface="Menlo Regular"/>
              </a:rPr>
              <a:t>; </a:t>
            </a:r>
            <a:br>
              <a:rPr lang="en-US" sz="2000" baseline="0" dirty="0">
                <a:latin typeface="Menlo Regular"/>
                <a:cs typeface="Menlo Regular"/>
              </a:rPr>
            </a:br>
            <a:r>
              <a:rPr lang="is-IS" sz="2000" baseline="0" dirty="0">
                <a:latin typeface="Menlo Regular"/>
                <a:cs typeface="Menlo Regular"/>
              </a:rPr>
              <a:t>…</a:t>
            </a:r>
            <a:endParaRPr lang="en-US" sz="2000" baseline="0" dirty="0">
              <a:latin typeface="Menlo Regular"/>
              <a:cs typeface="Menlo Regular"/>
            </a:endParaRPr>
          </a:p>
          <a:p>
            <a:r>
              <a:rPr lang="en-US" sz="2000" b="1" baseline="0" dirty="0">
                <a:latin typeface="Menlo Regular"/>
                <a:cs typeface="Menlo Regular"/>
                <a:sym typeface="Menlo Regular" charset="0"/>
              </a:rPr>
              <a:t>Route</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onPacket</a:t>
            </a:r>
            <a:r>
              <a:rPr lang="en-US" sz="2000" baseline="0" dirty="0">
                <a:latin typeface="Menlo Regular"/>
                <a:cs typeface="Menlo Regular"/>
                <a:sym typeface="Menlo Regular" charset="0"/>
              </a:rPr>
              <a:t>(</a:t>
            </a:r>
            <a:r>
              <a:rPr lang="en-US" sz="2000" b="1" baseline="0" dirty="0">
                <a:latin typeface="Menlo Regular"/>
                <a:cs typeface="Menlo Regular"/>
                <a:sym typeface="Menlo Regular" charset="0"/>
              </a:rPr>
              <a:t>Packet</a:t>
            </a:r>
            <a:r>
              <a:rPr lang="en-US" sz="2000" baseline="0" dirty="0">
                <a:latin typeface="Menlo Regular"/>
                <a:cs typeface="Menlo Regular"/>
                <a:sym typeface="Menlo Regular" charset="0"/>
              </a:rPr>
              <a:t> p) {</a:t>
            </a:r>
          </a:p>
          <a:p>
            <a:r>
              <a:rPr lang="en-US" sz="2000" baseline="0" dirty="0">
                <a:latin typeface="Menlo Regular"/>
                <a:cs typeface="Menlo Regular"/>
                <a:sym typeface="Menlo Regular" charset="0"/>
              </a:rPr>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 </a:t>
            </a:r>
            <a:r>
              <a:rPr lang="en-US" sz="2000" baseline="0" dirty="0" err="1">
                <a:latin typeface="Menlo Regular"/>
                <a:cs typeface="Menlo Regular"/>
                <a:sym typeface="Menlo Regular" charset="0"/>
              </a:rPr>
              <a:t>p.tcpDstIs</a:t>
            </a:r>
            <a:r>
              <a:rPr lang="en-US" sz="2000" baseline="0" dirty="0">
                <a:latin typeface="Menlo Regular" charset="0"/>
                <a:cs typeface="Menlo Regular" charset="0"/>
                <a:sym typeface="Menlo Regular" charset="0"/>
              </a:rPr>
              <a:t>(</a:t>
            </a:r>
            <a:r>
              <a:rPr lang="en-US" sz="2000" baseline="0" dirty="0">
                <a:solidFill>
                  <a:srgbClr val="786DC4"/>
                </a:solidFill>
                <a:latin typeface="Menlo Regular" charset="0"/>
                <a:cs typeface="Menlo Regular" charset="0"/>
                <a:sym typeface="Menlo Regular" charset="0"/>
              </a:rPr>
              <a:t>22</a:t>
            </a:r>
            <a:r>
              <a:rPr lang="en-US" sz="2000" baseline="0" dirty="0">
                <a:latin typeface="Menlo Regular" charset="0"/>
                <a:cs typeface="Menlo Regular" charset="0"/>
                <a:sym typeface="Menlo Regular" charset="0"/>
              </a:rPr>
              <a:t>) </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for</a:t>
            </a:r>
            <a:r>
              <a:rPr lang="en-US" sz="2000" baseline="0" dirty="0">
                <a:latin typeface="Menlo Regular"/>
                <a:cs typeface="Menlo Regular"/>
                <a:sym typeface="Menlo Regular" charset="0"/>
              </a:rPr>
              <a:t> (</a:t>
            </a:r>
            <a:r>
              <a:rPr lang="en-US" sz="2000" baseline="0" dirty="0" err="1">
                <a:solidFill>
                  <a:srgbClr val="7030A0"/>
                </a:solidFill>
                <a:latin typeface="Menlo Regular"/>
                <a:cs typeface="Menlo Regular"/>
                <a:sym typeface="Menlo Regular" charset="0"/>
              </a:rPr>
              <a:t>int</a:t>
            </a:r>
            <a:r>
              <a:rPr lang="en-US" sz="2000" baseline="0" dirty="0">
                <a:solidFill>
                  <a:srgbClr val="7030A0"/>
                </a:solidFill>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=0;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a:t>
            </a:r>
            <a:r>
              <a:rPr lang="en-US" sz="2000" baseline="0" dirty="0" err="1">
                <a:latin typeface="Menlo Regular"/>
                <a:cs typeface="Menlo Regular"/>
                <a:sym typeface="Menlo Regular" charset="0"/>
              </a:rPr>
              <a:t>lossRates.length</a:t>
            </a:r>
            <a:r>
              <a:rPr lang="en-US" sz="2000" baseline="0" dirty="0">
                <a:latin typeface="Menlo Regular"/>
                <a:cs typeface="Menlo Regular"/>
                <a:sym typeface="Menlo Regular" charset="0"/>
              </a:rPr>
              <a:t>; </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a:t>
            </a:r>
          </a:p>
          <a:p>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if</a:t>
            </a:r>
            <a:r>
              <a:rPr lang="en-US" sz="2000" baseline="0" dirty="0">
                <a:latin typeface="Menlo Regular"/>
                <a:cs typeface="Menlo Regular"/>
                <a:sym typeface="Menlo Regular" charset="0"/>
              </a:rPr>
              <a:t> (</a:t>
            </a:r>
            <a:r>
              <a:rPr lang="en-US" sz="2000" baseline="0" dirty="0" err="1">
                <a:latin typeface="Menlo Regular"/>
                <a:cs typeface="Menlo Regular"/>
                <a:sym typeface="Menlo Regular" charset="0"/>
              </a:rPr>
              <a:t>lossRates</a:t>
            </a:r>
            <a:r>
              <a:rPr lang="en-US" sz="2000" baseline="0" dirty="0">
                <a:latin typeface="Menlo Regular"/>
                <a:cs typeface="Menlo Regular"/>
                <a:sym typeface="Menlo Regular" charset="0"/>
              </a:rPr>
              <a: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 &lt; LOSS_TH)</a:t>
            </a:r>
            <a:br>
              <a:rPr lang="en-US" sz="2000" baseline="0" dirty="0">
                <a:latin typeface="Menlo Regular"/>
                <a:cs typeface="Menlo Regular"/>
                <a:sym typeface="Menlo Regular" charset="0"/>
              </a:rPr>
            </a:br>
            <a:r>
              <a:rPr lang="en-US" sz="2000" baseline="0" dirty="0">
                <a:latin typeface="Menlo Regular"/>
                <a:cs typeface="Menlo Regular"/>
                <a:sym typeface="Menlo Regular" charset="0"/>
              </a:rPr>
              <a:t>          </a:t>
            </a:r>
            <a:r>
              <a:rPr lang="en-US" sz="2000" baseline="0" dirty="0">
                <a:solidFill>
                  <a:srgbClr val="7030A0"/>
                </a:solidFill>
                <a:latin typeface="Menlo Regular"/>
                <a:cs typeface="Menlo Regular"/>
                <a:sym typeface="Menlo Regular" charset="0"/>
              </a:rPr>
              <a:t>return</a:t>
            </a:r>
            <a:r>
              <a:rPr lang="en-US" sz="2000" baseline="0" dirty="0">
                <a:latin typeface="Menlo Regular"/>
                <a:cs typeface="Menlo Regular"/>
                <a:sym typeface="Menlo Regular" charset="0"/>
              </a:rPr>
              <a:t> port[</a:t>
            </a:r>
            <a:r>
              <a:rPr lang="en-US" sz="2000" baseline="0" dirty="0" err="1">
                <a:latin typeface="Menlo Regular"/>
                <a:cs typeface="Menlo Regular"/>
                <a:sym typeface="Menlo Regular" charset="0"/>
              </a:rPr>
              <a:t>i</a:t>
            </a:r>
            <a:r>
              <a:rPr lang="en-US" sz="2000" baseline="0" dirty="0">
                <a:latin typeface="Menlo Regular"/>
                <a:cs typeface="Menlo Regular"/>
                <a:sym typeface="Menlo Regular" charset="0"/>
              </a:rPr>
              <a:t>];</a:t>
            </a:r>
          </a:p>
          <a:p>
            <a:r>
              <a:rPr lang="en-US" sz="2000" baseline="0" dirty="0">
                <a:latin typeface="Menlo Regular"/>
                <a:cs typeface="Menlo Regular"/>
                <a:sym typeface="Menlo Regular" charset="0"/>
              </a:rPr>
              <a:t>  }</a:t>
            </a:r>
          </a:p>
          <a:p>
            <a:endParaRPr lang="en-US" sz="2000" baseline="0" dirty="0">
              <a:latin typeface="Menlo Regular"/>
              <a:cs typeface="Menlo Regular"/>
              <a:sym typeface="Menlo Regular" charset="0"/>
            </a:endParaRPr>
          </a:p>
          <a:p>
            <a:r>
              <a:rPr lang="en-US" sz="2000" baseline="0" dirty="0">
                <a:solidFill>
                  <a:srgbClr val="7030A0"/>
                </a:solidFill>
                <a:latin typeface="Menlo Regular"/>
                <a:cs typeface="Menlo Regular"/>
                <a:sym typeface="Menlo Regular" charset="0"/>
              </a:rPr>
              <a:t>  return</a:t>
            </a:r>
            <a:r>
              <a:rPr lang="en-US" sz="2000" baseline="0" dirty="0">
                <a:latin typeface="Menlo Regular"/>
                <a:cs typeface="Menlo Regular"/>
                <a:sym typeface="Menlo Regular" charset="0"/>
              </a:rPr>
              <a:t> port[0];</a:t>
            </a:r>
          </a:p>
          <a:p>
            <a:r>
              <a:rPr lang="en-US" sz="2000" baseline="0" dirty="0">
                <a:latin typeface="Menlo Regular"/>
                <a:cs typeface="Menlo Regular"/>
                <a:sym typeface="Menlo Regular" charset="0"/>
              </a:rPr>
              <a:t>}</a:t>
            </a:r>
            <a:endParaRPr lang="en-US" sz="2300" baseline="0" dirty="0">
              <a:latin typeface="Menlo Regular"/>
              <a:cs typeface="Menlo Regular"/>
              <a:sym typeface="Menlo Regular" charset="0"/>
            </a:endParaRPr>
          </a:p>
        </p:txBody>
      </p:sp>
      <p:sp>
        <p:nvSpPr>
          <p:cNvPr id="6"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57</a:t>
            </a:fld>
            <a:endParaRPr lang="en-US" dirty="0">
              <a:solidFill>
                <a:schemeClr val="bg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1370" y="2286002"/>
            <a:ext cx="1445692" cy="609600"/>
          </a:xfrm>
          <a:prstGeom prst="rect">
            <a:avLst/>
          </a:prstGeom>
        </p:spPr>
      </p:pic>
      <p:cxnSp>
        <p:nvCxnSpPr>
          <p:cNvPr id="8" name="Straight Connector 7"/>
          <p:cNvCxnSpPr>
            <a:endCxn id="7" idx="0"/>
          </p:cNvCxnSpPr>
          <p:nvPr/>
        </p:nvCxnSpPr>
        <p:spPr>
          <a:xfrm flipH="1">
            <a:off x="8864216" y="1752602"/>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7438637" y="3527781"/>
            <a:ext cx="1577622" cy="1030574"/>
          </a:xfrm>
          <a:prstGeom prst="rect">
            <a:avLst/>
          </a:prstGeom>
        </p:spPr>
      </p:pic>
      <p:sp>
        <p:nvSpPr>
          <p:cNvPr id="10" name="Rectangle 9"/>
          <p:cNvSpPr/>
          <p:nvPr/>
        </p:nvSpPr>
        <p:spPr>
          <a:xfrm>
            <a:off x="7988970" y="1981202"/>
            <a:ext cx="2113844"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Vertical Scroll 11"/>
          <p:cNvSpPr/>
          <p:nvPr/>
        </p:nvSpPr>
        <p:spPr>
          <a:xfrm>
            <a:off x="8065170" y="1981202"/>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7125192" y="2514602"/>
            <a:ext cx="1016182" cy="3069348"/>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145721" y="1260408"/>
            <a:ext cx="995651" cy="720799"/>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643726" y="1069626"/>
            <a:ext cx="457200" cy="702219"/>
          </a:xfrm>
          <a:prstGeom prst="rect">
            <a:avLst/>
          </a:prstGeom>
        </p:spPr>
      </p:pic>
      <p:cxnSp>
        <p:nvCxnSpPr>
          <p:cNvPr id="30" name="Straight Connector 29"/>
          <p:cNvCxnSpPr>
            <a:stCxn id="9" idx="2"/>
          </p:cNvCxnSpPr>
          <p:nvPr/>
        </p:nvCxnSpPr>
        <p:spPr>
          <a:xfrm>
            <a:off x="8227449" y="4558355"/>
            <a:ext cx="746477" cy="547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2"/>
            <a:endCxn id="9" idx="0"/>
          </p:cNvCxnSpPr>
          <p:nvPr/>
        </p:nvCxnSpPr>
        <p:spPr>
          <a:xfrm flipH="1">
            <a:off x="8227448" y="2895603"/>
            <a:ext cx="636768" cy="632179"/>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597963" y="3824706"/>
            <a:ext cx="1296449" cy="369332"/>
          </a:xfrm>
          <a:prstGeom prst="rect">
            <a:avLst/>
          </a:prstGeom>
        </p:spPr>
        <p:txBody>
          <a:bodyPr wrap="none">
            <a:spAutoFit/>
          </a:bodyPr>
          <a:lstStyle/>
          <a:p>
            <a:r>
              <a:rPr lang="nl-NL" sz="1800" baseline="0" dirty="0">
                <a:latin typeface="Menlo Regular"/>
                <a:cs typeface="Menlo Regular"/>
              </a:rPr>
              <a:t>Internet</a:t>
            </a:r>
            <a:endParaRPr lang="en-US" sz="1800" dirty="0"/>
          </a:p>
        </p:txBody>
      </p:sp>
      <p:sp>
        <p:nvSpPr>
          <p:cNvPr id="25" name="Freeform 24"/>
          <p:cNvSpPr/>
          <p:nvPr/>
        </p:nvSpPr>
        <p:spPr>
          <a:xfrm>
            <a:off x="8903371" y="2819403"/>
            <a:ext cx="1301710" cy="2328333"/>
          </a:xfrm>
          <a:custGeom>
            <a:avLst/>
            <a:gdLst>
              <a:gd name="connsiteX0" fmla="*/ 352778 w 910451"/>
              <a:gd name="connsiteY0" fmla="*/ 0 h 2328333"/>
              <a:gd name="connsiteX1" fmla="*/ 903111 w 910451"/>
              <a:gd name="connsiteY1" fmla="*/ 1227667 h 2328333"/>
              <a:gd name="connsiteX2" fmla="*/ 0 w 910451"/>
              <a:gd name="connsiteY2" fmla="*/ 2328333 h 2328333"/>
              <a:gd name="connsiteX0" fmla="*/ 352778 w 1301710"/>
              <a:gd name="connsiteY0" fmla="*/ 0 h 2328333"/>
              <a:gd name="connsiteX1" fmla="*/ 1298222 w 1301710"/>
              <a:gd name="connsiteY1" fmla="*/ 1284111 h 2328333"/>
              <a:gd name="connsiteX2" fmla="*/ 0 w 1301710"/>
              <a:gd name="connsiteY2" fmla="*/ 2328333 h 2328333"/>
            </a:gdLst>
            <a:ahLst/>
            <a:cxnLst>
              <a:cxn ang="0">
                <a:pos x="connsiteX0" y="connsiteY0"/>
              </a:cxn>
              <a:cxn ang="0">
                <a:pos x="connsiteX1" y="connsiteY1"/>
              </a:cxn>
              <a:cxn ang="0">
                <a:pos x="connsiteX2" y="connsiteY2"/>
              </a:cxn>
            </a:cxnLst>
            <a:rect l="l" t="t" r="r" b="b"/>
            <a:pathLst>
              <a:path w="1301710" h="2328333">
                <a:moveTo>
                  <a:pt x="352778" y="0"/>
                </a:moveTo>
                <a:cubicBezTo>
                  <a:pt x="657342" y="419806"/>
                  <a:pt x="1357018" y="896056"/>
                  <a:pt x="1298222" y="1284111"/>
                </a:cubicBezTo>
                <a:cubicBezTo>
                  <a:pt x="1239426" y="1672166"/>
                  <a:pt x="0" y="2328333"/>
                  <a:pt x="0" y="2328333"/>
                </a:cubicBezTo>
              </a:path>
            </a:pathLst>
          </a:custGeom>
          <a:ln w="25400">
            <a:solidFill>
              <a:schemeClr val="accent3">
                <a:lumMod val="50000"/>
              </a:schemeClr>
            </a:solidFill>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750967" y="5000982"/>
            <a:ext cx="457200" cy="702219"/>
          </a:xfrm>
          <a:prstGeom prst="rect">
            <a:avLst/>
          </a:prstGeom>
        </p:spPr>
      </p:pic>
      <p:sp>
        <p:nvSpPr>
          <p:cNvPr id="36" name="Rectangle 35"/>
          <p:cNvSpPr/>
          <p:nvPr/>
        </p:nvSpPr>
        <p:spPr>
          <a:xfrm>
            <a:off x="9048394" y="3737218"/>
            <a:ext cx="1435421" cy="646331"/>
          </a:xfrm>
          <a:prstGeom prst="rect">
            <a:avLst/>
          </a:prstGeom>
        </p:spPr>
        <p:txBody>
          <a:bodyPr wrap="none">
            <a:spAutoFit/>
          </a:bodyPr>
          <a:lstStyle/>
          <a:p>
            <a:r>
              <a:rPr lang="nl-NL" sz="1800" baseline="0" dirty="0" err="1">
                <a:latin typeface="Menlo Regular"/>
                <a:cs typeface="Menlo Regular"/>
              </a:rPr>
              <a:t>dedicated</a:t>
            </a:r>
            <a:r>
              <a:rPr lang="nl-NL" sz="1800" baseline="0" dirty="0">
                <a:latin typeface="Menlo Regular"/>
                <a:cs typeface="Menlo Regular"/>
              </a:rPr>
              <a:t/>
            </a:r>
            <a:br>
              <a:rPr lang="nl-NL" sz="1800" baseline="0" dirty="0">
                <a:latin typeface="Menlo Regular"/>
                <a:cs typeface="Menlo Regular"/>
              </a:rPr>
            </a:br>
            <a:r>
              <a:rPr lang="nl-NL" sz="1800" baseline="0" dirty="0">
                <a:latin typeface="Menlo Regular"/>
                <a:cs typeface="Menlo Regular"/>
              </a:rPr>
              <a:t>link</a:t>
            </a:r>
            <a:endParaRPr lang="en-US" sz="1800" dirty="0"/>
          </a:p>
        </p:txBody>
      </p:sp>
      <p:sp>
        <p:nvSpPr>
          <p:cNvPr id="29" name="Rectangle 28"/>
          <p:cNvSpPr/>
          <p:nvPr/>
        </p:nvSpPr>
        <p:spPr>
          <a:xfrm>
            <a:off x="7956958" y="2814349"/>
            <a:ext cx="833206" cy="307777"/>
          </a:xfrm>
          <a:prstGeom prst="rect">
            <a:avLst/>
          </a:prstGeom>
        </p:spPr>
        <p:txBody>
          <a:bodyPr wrap="none">
            <a:spAutoFit/>
          </a:bodyPr>
          <a:lstStyle/>
          <a:p>
            <a:r>
              <a:rPr lang="nl-NL" sz="1400" baseline="0" dirty="0">
                <a:latin typeface="Menlo Regular"/>
                <a:cs typeface="Menlo Regular"/>
              </a:rPr>
              <a:t>port 0</a:t>
            </a:r>
            <a:endParaRPr lang="en-US" sz="1400" dirty="0"/>
          </a:p>
        </p:txBody>
      </p:sp>
      <p:sp>
        <p:nvSpPr>
          <p:cNvPr id="42" name="Rectangle 41"/>
          <p:cNvSpPr/>
          <p:nvPr/>
        </p:nvSpPr>
        <p:spPr>
          <a:xfrm>
            <a:off x="9266470" y="2670416"/>
            <a:ext cx="833206" cy="307777"/>
          </a:xfrm>
          <a:prstGeom prst="rect">
            <a:avLst/>
          </a:prstGeom>
        </p:spPr>
        <p:txBody>
          <a:bodyPr wrap="none">
            <a:spAutoFit/>
          </a:bodyPr>
          <a:lstStyle/>
          <a:p>
            <a:r>
              <a:rPr lang="nl-NL" sz="1400" baseline="0" dirty="0">
                <a:latin typeface="Menlo Regular"/>
                <a:cs typeface="Menlo Regular"/>
              </a:rPr>
              <a:t>port 1</a:t>
            </a:r>
            <a:endParaRPr lang="en-US" sz="1400" dirty="0"/>
          </a:p>
        </p:txBody>
      </p:sp>
      <p:sp>
        <p:nvSpPr>
          <p:cNvPr id="3" name="Rectangle 2"/>
          <p:cNvSpPr/>
          <p:nvPr/>
        </p:nvSpPr>
        <p:spPr>
          <a:xfrm>
            <a:off x="6964378" y="5843191"/>
            <a:ext cx="3877985" cy="400110"/>
          </a:xfrm>
          <a:prstGeom prst="rect">
            <a:avLst/>
          </a:prstGeom>
        </p:spPr>
        <p:txBody>
          <a:bodyPr wrap="none">
            <a:spAutoFit/>
          </a:bodyPr>
          <a:lstStyle/>
          <a:p>
            <a:r>
              <a:rPr lang="en-US" sz="2000" baseline="0">
                <a:latin typeface="Menlo Regular"/>
                <a:cs typeface="Menlo Regular"/>
                <a:sym typeface="Menlo Regular" charset="0"/>
              </a:rPr>
              <a:t>A branch office setting.</a:t>
            </a:r>
            <a:endParaRPr lang="en-US" sz="2000" dirty="0"/>
          </a:p>
        </p:txBody>
      </p:sp>
    </p:spTree>
    <p:extLst>
      <p:ext uri="{BB962C8B-B14F-4D97-AF65-F5344CB8AC3E}">
        <p14:creationId xmlns:p14="http://schemas.microsoft.com/office/powerpoint/2010/main" val="4256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ln/>
        </p:spPr>
        <p:txBody>
          <a:bodyPr/>
          <a:lstStyle/>
          <a:p>
            <a:r>
              <a:rPr lang="en-US" sz="3600" dirty="0"/>
              <a:t>Example: “Complex” </a:t>
            </a:r>
            <a:r>
              <a:rPr lang="en-US" sz="3600" dirty="0" err="1"/>
              <a:t>ACL+Policy</a:t>
            </a:r>
            <a:r>
              <a:rPr lang="en-US" sz="3600" dirty="0"/>
              <a:t> </a:t>
            </a:r>
            <a:r>
              <a:rPr lang="en-US" sz="3600" dirty="0" smtClean="0"/>
              <a:t>Routing [Update]</a:t>
            </a:r>
            <a:endParaRPr lang="en-US" sz="3600" dirty="0"/>
          </a:p>
        </p:txBody>
      </p:sp>
      <p:sp>
        <p:nvSpPr>
          <p:cNvPr id="59394" name="Rectangle 2"/>
          <p:cNvSpPr>
            <a:spLocks/>
          </p:cNvSpPr>
          <p:nvPr/>
        </p:nvSpPr>
        <p:spPr bwMode="auto">
          <a:xfrm>
            <a:off x="2052639" y="914400"/>
            <a:ext cx="8290702" cy="5500688"/>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tabLst>
                <a:tab pos="211027" algn="l"/>
                <a:tab pos="211027" algn="l"/>
                <a:tab pos="211027" algn="l"/>
                <a:tab pos="211027" algn="l"/>
                <a:tab pos="211027" algn="l"/>
                <a:tab pos="211027" algn="l"/>
                <a:tab pos="211027" algn="l"/>
                <a:tab pos="211027" algn="l"/>
                <a:tab pos="211027" algn="l"/>
                <a:tab pos="211027" algn="l"/>
              </a:tabLst>
            </a:pPr>
            <a:endParaRPr lang="en-US" sz="18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Map&lt;MAC, Location&gt;          </a:t>
            </a:r>
            <a:r>
              <a:rPr lang="en-US" sz="1600" baseline="0" dirty="0" err="1">
                <a:latin typeface="Menlo Regular" charset="0"/>
                <a:cs typeface="Menlo Regular" charset="0"/>
                <a:sym typeface="Menlo Regular" charset="0"/>
              </a:rPr>
              <a:t>hostTable</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ro-RO" sz="1600" baseline="0" dirty="0" err="1">
                <a:latin typeface="Menlo Bold" charset="0"/>
                <a:cs typeface="Menlo Bold" charset="0"/>
                <a:sym typeface="Menlo Bold" charset="0"/>
              </a:rPr>
              <a:t>List</a:t>
            </a:r>
            <a:r>
              <a:rPr lang="ro-RO" sz="1600" baseline="0" dirty="0">
                <a:latin typeface="Menlo Bold" charset="0"/>
                <a:cs typeface="Menlo Bold" charset="0"/>
                <a:sym typeface="Menlo Bold" charset="0"/>
              </a:rPr>
              <a:t>&lt;</a:t>
            </a:r>
            <a:r>
              <a:rPr lang="ro-RO" sz="1600" baseline="0" dirty="0" err="1">
                <a:latin typeface="Menlo Bold" charset="0"/>
                <a:cs typeface="Menlo Bold" charset="0"/>
                <a:sym typeface="Menlo Bold" charset="0"/>
              </a:rPr>
              <a:t>ACLItem</a:t>
            </a:r>
            <a:r>
              <a:rPr lang="ro-RO" sz="1600" baseline="0" dirty="0">
                <a:latin typeface="Menlo Bold" charset="0"/>
                <a:cs typeface="Menlo Bold" charset="0"/>
                <a:sym typeface="Menlo Bold" charset="0"/>
              </a:rPr>
              <a:t>&gt;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a:t>
            </a:r>
            <a:endParaRPr lang="en-US" sz="1600" baseline="0" dirty="0">
              <a:latin typeface="Menlo Bold" charset="0"/>
              <a:cs typeface="Menlo Bold" charset="0"/>
              <a:sym typeface="Menlo Bold" charset="0"/>
            </a:endParaRPr>
          </a:p>
          <a:p>
            <a:pPr>
              <a:tabLst>
                <a:tab pos="211027" algn="l"/>
                <a:tab pos="211027" algn="l"/>
                <a:tab pos="211027" algn="l"/>
                <a:tab pos="211027" algn="l"/>
                <a:tab pos="211027" algn="l"/>
                <a:tab pos="211027" algn="l"/>
                <a:tab pos="211027" algn="l"/>
                <a:tab pos="211027" algn="l"/>
                <a:tab pos="211027" algn="l"/>
                <a:tab pos="211027" algn="l"/>
              </a:tabLst>
            </a:pPr>
            <a:r>
              <a:rPr lang="is-IS" sz="1600" baseline="0" dirty="0">
                <a:latin typeface="Menlo Bold" charset="0"/>
                <a:cs typeface="Menlo Bold" charset="0"/>
                <a:sym typeface="Menlo Bold" charset="0"/>
              </a:rPr>
              <a:t>…</a:t>
            </a:r>
            <a:r>
              <a:rPr lang="en-US" sz="1600" baseline="0" dirty="0">
                <a:latin typeface="Menlo Bold" charset="0"/>
                <a:cs typeface="Menlo Bold" charset="0"/>
                <a:sym typeface="Menlo Bold" charset="0"/>
              </a:rPr>
              <a:t/>
            </a:r>
            <a:br>
              <a:rPr lang="en-US" sz="1600" baseline="0" dirty="0">
                <a:latin typeface="Menlo Bold" charset="0"/>
                <a:cs typeface="Menlo Bold" charset="0"/>
                <a:sym typeface="Menlo Bold" charset="0"/>
              </a:rPr>
            </a:br>
            <a:r>
              <a:rPr lang="en-US" sz="1600" baseline="0" dirty="0">
                <a:latin typeface="Menlo Bold" charset="0"/>
                <a:cs typeface="Menlo Bold" charset="0"/>
                <a:sym typeface="Menlo Bold"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Packet</a:t>
            </a:r>
            <a:r>
              <a:rPr lang="en-US" sz="16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hostTable.put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p.ethSrc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p.ingressPort</a:t>
            </a:r>
            <a:r>
              <a:rPr lang="en-US" sz="1600" baseline="0" dirty="0">
                <a:latin typeface="Menlo Regular" charset="0"/>
                <a:cs typeface="Menlo Regular" charset="0"/>
                <a:sym typeface="Menlo Regular" charset="0"/>
              </a:rPr>
              <a:t>() ); // L2 learning</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!permit(p, </a:t>
            </a:r>
            <a:r>
              <a:rPr lang="en-US" sz="1600" baseline="0" dirty="0" err="1">
                <a:latin typeface="Menlo Regular" charset="0"/>
                <a:cs typeface="Menlo Regular" charset="0"/>
                <a:sym typeface="Menlo Regular" charset="0"/>
              </a:rPr>
              <a:t>acl</a:t>
            </a:r>
            <a:r>
              <a:rPr lang="en-US" sz="1600" baseline="0" dirty="0">
                <a:latin typeface="Menlo Regular" charset="0"/>
                <a:cs typeface="Menlo Regular" charset="0"/>
                <a:sym typeface="Menlo Regular" charset="0"/>
              </a:rPr>
              <a:t>) )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null</a:t>
            </a:r>
            <a:r>
              <a:rPr lang="en-US" sz="1600" baseline="0" dirty="0">
                <a:latin typeface="Menlo Regular" charset="0"/>
                <a:cs typeface="Menlo Regular" charset="0"/>
                <a:sym typeface="Menlo Regular" charset="0"/>
              </a:rPr>
              <a:t>();         // ACL </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Bold" charset="0"/>
                <a:cs typeface="Menlo Bold" charset="0"/>
                <a:sym typeface="Menlo Bold" charset="0"/>
              </a:rPr>
              <a:t>  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ethSrc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Location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a:t>
            </a:r>
            <a:r>
              <a:rPr lang="en-US" sz="1600" baseline="0" dirty="0" err="1">
                <a:latin typeface="Menlo Bold" charset="0"/>
                <a:cs typeface="Menlo Bold" charset="0"/>
                <a:sym typeface="Menlo Bold" charset="0"/>
              </a:rPr>
              <a:t>hostTable.get</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p.</a:t>
            </a:r>
            <a:r>
              <a:rPr lang="en-US" sz="1600" baseline="0" dirty="0" err="1">
                <a:latin typeface="Menlo Bold" charset="0"/>
                <a:cs typeface="Menlo Bold" charset="0"/>
                <a:sym typeface="Menlo Bold" charset="0"/>
              </a:rPr>
              <a:t>ethDst</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Route    </a:t>
            </a:r>
            <a:r>
              <a:rPr lang="en-US" sz="1600" baseline="0" dirty="0">
                <a:latin typeface="Menlo Regular" charset="0"/>
                <a:cs typeface="Menlo Regular" charset="0"/>
                <a:sym typeface="Menlo Regular" charset="0"/>
              </a:rPr>
              <a:t>path = </a:t>
            </a:r>
            <a:r>
              <a:rPr lang="en-US" sz="1600" baseline="0" dirty="0" err="1">
                <a:latin typeface="Menlo Regular" charset="0"/>
                <a:cs typeface="Menlo Regular" charset="0"/>
                <a:sym typeface="Menlo Regular" charset="0"/>
              </a:rPr>
              <a:t>myRoutingPolicy</a:t>
            </a:r>
            <a:r>
              <a:rPr lang="en-US" sz="1600" baseline="0" dirty="0">
                <a:latin typeface="Menlo Regular" charset="0"/>
                <a:cs typeface="Menlo Regular" charset="0"/>
                <a:sym typeface="Menlo Regular" charset="0"/>
              </a:rPr>
              <a:t>( </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 policy routing</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Lst>
            </a:pPr>
            <a:endParaRPr lang="en-US" sz="16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Lst>
            </a:pPr>
            <a:r>
              <a:rPr lang="en-US" sz="1600" b="1" baseline="0" dirty="0">
                <a:latin typeface="Menlo Regular" charset="0"/>
                <a:cs typeface="Menlo Regular" charset="0"/>
                <a:sym typeface="Menlo Regular" charset="0"/>
              </a:rPr>
              <a:t>Route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myRoutingAlg</a:t>
            </a:r>
            <a:r>
              <a:rPr lang="en-US" sz="1600" baseline="0" dirty="0">
                <a:latin typeface="Menlo Regular" charset="0"/>
                <a:cs typeface="Menlo Regular" charset="0"/>
                <a:sym typeface="Menlo Regular" charset="0"/>
              </a:rPr>
              <a:t>(</a:t>
            </a:r>
            <a:r>
              <a:rPr lang="en-US" sz="1600" baseline="0" dirty="0">
                <a:latin typeface="Menlo Bold" charset="0"/>
                <a:cs typeface="Menlo Bold" charset="0"/>
                <a:sym typeface="Menlo Bold" charset="0"/>
              </a:rPr>
              <a:t>Topology</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topo</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Location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 || </a:t>
            </a:r>
            <a:r>
              <a:rPr lang="en-US" sz="1600" baseline="0" dirty="0" err="1">
                <a:latin typeface="Menlo Regular" charset="0"/>
                <a:cs typeface="Menlo Regular" charset="0"/>
                <a:sym typeface="Menlo Regular" charset="0"/>
              </a:rPr>
              <a:t>isSensitive</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 )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secureRoutingAlg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return</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standardRoutingAlg</a:t>
            </a:r>
            <a:r>
              <a:rPr lang="en-US" sz="1600" baseline="0" dirty="0">
                <a:latin typeface="Menlo Regular" charset="0"/>
                <a:cs typeface="Menlo Regular" charset="0"/>
                <a:sym typeface="Menlo Regular" charset="0"/>
              </a:rPr>
              <a:t>( topo, </a:t>
            </a:r>
            <a:r>
              <a:rPr lang="en-US" sz="1600" baseline="0" dirty="0" err="1">
                <a:latin typeface="Menlo Regular" charset="0"/>
                <a:cs typeface="Menlo Regular" charset="0"/>
                <a:sym typeface="Menlo Regular" charset="0"/>
              </a:rPr>
              <a:t>sloc</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dloc</a:t>
            </a:r>
            <a:r>
              <a:rPr lang="en-US" sz="16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a:t>
            </a:r>
          </a:p>
        </p:txBody>
      </p:sp>
      <p:sp>
        <p:nvSpPr>
          <p:cNvPr id="6" name="Slide Number Placeholder 6"/>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58</a:t>
            </a:fld>
            <a:endParaRPr lang="en-US" dirty="0">
              <a:solidFill>
                <a:schemeClr val="bg2"/>
              </a:solidFill>
            </a:endParaRPr>
          </a:p>
        </p:txBody>
      </p:sp>
    </p:spTree>
    <p:extLst>
      <p:ext uri="{BB962C8B-B14F-4D97-AF65-F5344CB8AC3E}">
        <p14:creationId xmlns:p14="http://schemas.microsoft.com/office/powerpoint/2010/main" val="14116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grpSp>
        <p:nvGrpSpPr>
          <p:cNvPr id="10" name="Group 9"/>
          <p:cNvGrpSpPr/>
          <p:nvPr/>
        </p:nvGrpSpPr>
        <p:grpSpPr>
          <a:xfrm>
            <a:off x="1219200" y="901700"/>
            <a:ext cx="9601200" cy="5447583"/>
            <a:chOff x="403411" y="2925343"/>
            <a:chExt cx="5438588" cy="3672524"/>
          </a:xfrm>
        </p:grpSpPr>
        <p:pic>
          <p:nvPicPr>
            <p:cNvPr id="11" name="Picture 10"/>
            <p:cNvPicPr>
              <a:picLocks noChangeAspect="1"/>
            </p:cNvPicPr>
            <p:nvPr/>
          </p:nvPicPr>
          <p:blipFill>
            <a:blip r:embed="rId3"/>
            <a:stretch>
              <a:fillRect/>
            </a:stretch>
          </p:blipFill>
          <p:spPr>
            <a:xfrm>
              <a:off x="403411" y="2925343"/>
              <a:ext cx="5244354" cy="3505021"/>
            </a:xfrm>
            <a:prstGeom prst="rect">
              <a:avLst/>
            </a:prstGeom>
          </p:spPr>
        </p:pic>
        <p:sp>
          <p:nvSpPr>
            <p:cNvPr id="12" name="Rectangle 11"/>
            <p:cNvSpPr/>
            <p:nvPr/>
          </p:nvSpPr>
          <p:spPr>
            <a:xfrm>
              <a:off x="463176" y="6390377"/>
              <a:ext cx="5378823" cy="207490"/>
            </a:xfrm>
            <a:prstGeom prst="rect">
              <a:avLst/>
            </a:prstGeom>
          </p:spPr>
          <p:txBody>
            <a:bodyPr wrap="square">
              <a:spAutoFit/>
            </a:bodyPr>
            <a:lstStyle/>
            <a:p>
              <a:pPr fontAlgn="auto">
                <a:spcBef>
                  <a:spcPts val="0"/>
                </a:spcBef>
                <a:spcAft>
                  <a:spcPts val="0"/>
                </a:spcAft>
                <a:defRPr/>
              </a:pPr>
              <a:r>
                <a:rPr lang="en-US" sz="1400" i="1" kern="0" baseline="0" dirty="0" smtClean="0">
                  <a:solidFill>
                    <a:sysClr val="windowText" lastClr="000000"/>
                  </a:solidFill>
                </a:rPr>
                <a:t>Source: https</a:t>
              </a:r>
              <a:r>
                <a:rPr lang="en-US" sz="1400" i="1" kern="0" baseline="0" dirty="0">
                  <a:solidFill>
                    <a:sysClr val="windowText" lastClr="000000"/>
                  </a:solidFill>
                </a:rPr>
                <a:t>://</a:t>
              </a:r>
              <a:r>
                <a:rPr lang="en-US" sz="1400" i="1" kern="0" baseline="0" dirty="0" err="1">
                  <a:solidFill>
                    <a:sysClr val="windowText" lastClr="000000"/>
                  </a:solidFill>
                </a:rPr>
                <a:t>wiki.opendaylight.org</a:t>
              </a:r>
              <a:r>
                <a:rPr lang="en-US" sz="1400" i="1" kern="0" baseline="0" dirty="0">
                  <a:solidFill>
                    <a:sysClr val="windowText" lastClr="000000"/>
                  </a:solidFill>
                </a:rPr>
                <a:t>/view/</a:t>
              </a:r>
              <a:r>
                <a:rPr lang="en-US" sz="1400" i="1" kern="0" baseline="0" dirty="0" err="1">
                  <a:solidFill>
                    <a:sysClr val="windowText" lastClr="000000"/>
                  </a:solidFill>
                </a:rPr>
                <a:t>OpenDaylight_Controller:Architectural_Framework</a:t>
              </a:r>
              <a:endParaRPr lang="en-US" sz="1400" i="1" kern="0" baseline="0" dirty="0">
                <a:solidFill>
                  <a:sysClr val="windowText" lastClr="000000"/>
                </a:solidFill>
              </a:endParaRPr>
            </a:p>
          </p:txBody>
        </p:sp>
      </p:grpSp>
      <p:sp>
        <p:nvSpPr>
          <p:cNvPr id="7" name="Slide Number Placeholder 9"/>
          <p:cNvSpPr>
            <a:spLocks noGrp="1"/>
          </p:cNvSpPr>
          <p:nvPr>
            <p:ph type="sldNum" sz="quarter" idx="10"/>
          </p:nvPr>
        </p:nvSpPr>
        <p:spPr>
          <a:xfrm>
            <a:off x="10274300" y="6553200"/>
            <a:ext cx="1905000" cy="304800"/>
          </a:xfrm>
        </p:spPr>
        <p:txBody>
          <a:bodyPr/>
          <a:lstStyle/>
          <a:p>
            <a:pPr>
              <a:defRPr/>
            </a:pPr>
            <a:fld id="{164B0F64-89EF-7A42-892D-484BAB952423}" type="slidenum">
              <a:rPr lang="en-US" smtClean="0"/>
              <a:pPr>
                <a:defRPr/>
              </a:pPr>
              <a:t>6</a:t>
            </a:fld>
            <a:endParaRPr lang="en-US" dirty="0">
              <a:solidFill>
                <a:schemeClr val="bg2"/>
              </a:solidFill>
            </a:endParaRPr>
          </a:p>
        </p:txBody>
      </p:sp>
      <p:sp>
        <p:nvSpPr>
          <p:cNvPr id="9" name="Title 1"/>
          <p:cNvSpPr>
            <a:spLocks noGrp="1"/>
          </p:cNvSpPr>
          <p:nvPr>
            <p:ph type="title"/>
          </p:nvPr>
        </p:nvSpPr>
        <p:spPr>
          <a:xfrm>
            <a:off x="342499" y="85614"/>
            <a:ext cx="11416621" cy="685800"/>
          </a:xfrm>
        </p:spPr>
        <p:txBody>
          <a:bodyPr>
            <a:normAutofit/>
          </a:bodyPr>
          <a:lstStyle/>
          <a:p>
            <a:r>
              <a:rPr lang="en-US" sz="3600" dirty="0" smtClean="0">
                <a:ea typeface="ＭＳ Ｐゴシック" charset="0"/>
                <a:cs typeface="ＭＳ Ｐゴシック" charset="0"/>
              </a:rPr>
              <a:t>Key </a:t>
            </a:r>
            <a:r>
              <a:rPr lang="en-US" sz="3600" dirty="0" err="1" smtClean="0">
                <a:ea typeface="ＭＳ Ｐゴシック" charset="0"/>
                <a:cs typeface="ＭＳ Ｐゴシック" charset="0"/>
              </a:rPr>
              <a:t>OpenDaylight</a:t>
            </a:r>
            <a:r>
              <a:rPr lang="en-US" sz="3600" dirty="0" smtClean="0">
                <a:ea typeface="ＭＳ Ｐゴシック" charset="0"/>
                <a:cs typeface="ＭＳ Ｐゴシック" charset="0"/>
              </a:rPr>
              <a:t> Programming Abstraction: Data Store</a:t>
            </a:r>
            <a:endParaRPr lang="en-US" sz="1400" dirty="0"/>
          </a:p>
        </p:txBody>
      </p:sp>
    </p:spTree>
    <p:extLst>
      <p:ext uri="{BB962C8B-B14F-4D97-AF65-F5344CB8AC3E}">
        <p14:creationId xmlns:p14="http://schemas.microsoft.com/office/powerpoint/2010/main" val="139605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493"/>
            <a:ext cx="8077200" cy="580292"/>
          </a:xfrm>
        </p:spPr>
        <p:txBody>
          <a:bodyPr>
            <a:noAutofit/>
          </a:bodyPr>
          <a:lstStyle/>
          <a:p>
            <a:r>
              <a:rPr lang="en-US" sz="4000" dirty="0" smtClean="0">
                <a:ea typeface="ＭＳ Ｐゴシック" charset="0"/>
                <a:cs typeface="ＭＳ Ｐゴシック" charset="0"/>
              </a:rPr>
              <a:t>Our Scope</a:t>
            </a:r>
            <a:endParaRPr lang="en-US" sz="4000" dirty="0"/>
          </a:p>
        </p:txBody>
      </p:sp>
      <p:sp>
        <p:nvSpPr>
          <p:cNvPr id="8" name="Rectangle 1"/>
          <p:cNvSpPr>
            <a:spLocks noChangeArrowheads="1"/>
          </p:cNvSpPr>
          <p:nvPr/>
        </p:nvSpPr>
        <p:spPr bwMode="auto">
          <a:xfrm>
            <a:off x="2132931" y="1762275"/>
            <a:ext cx="303711" cy="235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a:p>
        </p:txBody>
      </p:sp>
      <p:sp>
        <p:nvSpPr>
          <p:cNvPr id="26" name="Rectangle 25"/>
          <p:cNvSpPr/>
          <p:nvPr/>
        </p:nvSpPr>
        <p:spPr bwMode="auto">
          <a:xfrm>
            <a:off x="939800" y="2485636"/>
            <a:ext cx="9893299" cy="2070161"/>
          </a:xfrm>
          <a:prstGeom prst="rect">
            <a:avLst/>
          </a:prstGeom>
          <a:solidFill>
            <a:srgbClr val="4F81BD"/>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Rectangle 26"/>
          <p:cNvSpPr/>
          <p:nvPr/>
        </p:nvSpPr>
        <p:spPr>
          <a:xfrm>
            <a:off x="1308100" y="3190174"/>
            <a:ext cx="1374589"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dirty="0">
                <a:solidFill>
                  <a:srgbClr val="000090"/>
                </a:solidFill>
                <a:latin typeface="Arial" pitchFamily="-105" charset="0"/>
                <a:ea typeface="ＭＳ Ｐゴシック" pitchFamily="-105" charset="-128"/>
                <a:cs typeface="ＭＳ Ｐゴシック" pitchFamily="-105" charset="-128"/>
              </a:rPr>
              <a:t>Network</a:t>
            </a:r>
            <a:br>
              <a:rPr lang="en-US" sz="2000" baseline="0" dirty="0">
                <a:solidFill>
                  <a:srgbClr val="000090"/>
                </a:solidFill>
                <a:latin typeface="Arial" pitchFamily="-105" charset="0"/>
                <a:ea typeface="ＭＳ Ｐゴシック" pitchFamily="-105" charset="-128"/>
                <a:cs typeface="ＭＳ Ｐゴシック" pitchFamily="-105" charset="-128"/>
              </a:rPr>
            </a:br>
            <a:r>
              <a:rPr lang="en-US" sz="2000" baseline="0" dirty="0" smtClean="0">
                <a:solidFill>
                  <a:srgbClr val="000090"/>
                </a:solidFill>
                <a:latin typeface="Arial" pitchFamily="-105" charset="0"/>
                <a:ea typeface="ＭＳ Ｐゴシック" pitchFamily="-105" charset="-128"/>
                <a:cs typeface="ＭＳ Ｐゴシック" pitchFamily="-105" charset="-128"/>
              </a:rPr>
              <a:t>State</a:t>
            </a:r>
            <a:endParaRPr lang="en-US" sz="2000" kern="0" baseline="0" dirty="0">
              <a:solidFill>
                <a:srgbClr val="000090"/>
              </a:solidFill>
              <a:latin typeface="Calibri"/>
              <a:ea typeface="+mn-ea"/>
              <a:cs typeface="+mn-cs"/>
            </a:endParaRPr>
          </a:p>
        </p:txBody>
      </p:sp>
      <p:sp>
        <p:nvSpPr>
          <p:cNvPr id="28" name="Rectangle 27"/>
          <p:cNvSpPr/>
          <p:nvPr/>
        </p:nvSpPr>
        <p:spPr>
          <a:xfrm>
            <a:off x="7759704" y="3217787"/>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sp>
        <p:nvSpPr>
          <p:cNvPr id="29" name="Rectangle 28"/>
          <p:cNvSpPr/>
          <p:nvPr/>
        </p:nvSpPr>
        <p:spPr>
          <a:xfrm>
            <a:off x="2838438" y="3193162"/>
            <a:ext cx="1577426" cy="806823"/>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sz="2000" baseline="0" smtClean="0">
                <a:solidFill>
                  <a:srgbClr val="000090"/>
                </a:solidFill>
                <a:latin typeface="Arial" pitchFamily="-105" charset="0"/>
                <a:ea typeface="ＭＳ Ｐゴシック" pitchFamily="-105" charset="-128"/>
                <a:cs typeface="ＭＳ Ｐゴシック" pitchFamily="-105" charset="-128"/>
              </a:rPr>
              <a:t>Declarative </a:t>
            </a:r>
            <a:r>
              <a:rPr lang="en-US" sz="2000" baseline="0" dirty="0" smtClean="0">
                <a:solidFill>
                  <a:srgbClr val="000090"/>
                </a:solidFill>
                <a:latin typeface="Arial" pitchFamily="-105" charset="0"/>
                <a:ea typeface="ＭＳ Ｐゴシック" pitchFamily="-105" charset="-128"/>
                <a:cs typeface="ＭＳ Ｐゴシック" pitchFamily="-105" charset="-128"/>
              </a:rPr>
              <a:t>Policy</a:t>
            </a:r>
            <a:endParaRPr lang="en-US" sz="2000" kern="0" baseline="0" dirty="0">
              <a:solidFill>
                <a:srgbClr val="000090"/>
              </a:solidFill>
              <a:latin typeface="Calibri"/>
              <a:ea typeface="+mn-ea"/>
              <a:cs typeface="+mn-cs"/>
            </a:endParaRPr>
          </a:p>
        </p:txBody>
      </p:sp>
      <p:sp>
        <p:nvSpPr>
          <p:cNvPr id="30" name="Rectangle 29"/>
          <p:cNvSpPr/>
          <p:nvPr/>
        </p:nvSpPr>
        <p:spPr bwMode="auto">
          <a:xfrm>
            <a:off x="7580408" y="2938415"/>
            <a:ext cx="2913529"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Rectangle 30"/>
          <p:cNvSpPr/>
          <p:nvPr/>
        </p:nvSpPr>
        <p:spPr bwMode="auto">
          <a:xfrm>
            <a:off x="1206502" y="2954104"/>
            <a:ext cx="3309668" cy="1359647"/>
          </a:xfrm>
          <a:prstGeom prst="rect">
            <a:avLst/>
          </a:prstGeom>
          <a:noFill/>
          <a:ln w="9525" cap="flat" cmpd="sng" algn="ctr">
            <a:solidFill>
              <a:srgbClr val="F79646">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kern="0">
              <a:solidFill>
                <a:sysClr val="windowText" lastClr="000000"/>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p:cNvSpPr/>
          <p:nvPr/>
        </p:nvSpPr>
        <p:spPr>
          <a:xfrm>
            <a:off x="9152222" y="3220775"/>
            <a:ext cx="1165411"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sz="1800" baseline="0" dirty="0" smtClean="0">
                <a:solidFill>
                  <a:srgbClr val="000090"/>
                </a:solidFill>
                <a:latin typeface="Arial" pitchFamily="-105" charset="0"/>
                <a:ea typeface="ＭＳ Ｐゴシック" pitchFamily="-105" charset="-128"/>
                <a:cs typeface="ＭＳ Ｐゴシック" pitchFamily="-105" charset="-128"/>
              </a:rPr>
              <a:t>Net Elem</a:t>
            </a:r>
            <a:r>
              <a:rPr lang="en-US" altLang="zh-CN" sz="1800" baseline="0" dirty="0">
                <a:solidFill>
                  <a:srgbClr val="000090"/>
                </a:solidFill>
                <a:latin typeface="Arial" pitchFamily="-105" charset="0"/>
                <a:ea typeface="ＭＳ Ｐゴシック" pitchFamily="-105" charset="-128"/>
                <a:cs typeface="ＭＳ Ｐゴシック" pitchFamily="-105" charset="-128"/>
              </a:rPr>
              <a:t/>
            </a:r>
            <a:br>
              <a:rPr lang="en-US" altLang="zh-CN" sz="1800" baseline="0" dirty="0">
                <a:solidFill>
                  <a:srgbClr val="000090"/>
                </a:solidFill>
                <a:latin typeface="Arial" pitchFamily="-105" charset="0"/>
                <a:ea typeface="ＭＳ Ｐゴシック" pitchFamily="-105" charset="-128"/>
                <a:cs typeface="ＭＳ Ｐゴシック" pitchFamily="-105" charset="-128"/>
              </a:rPr>
            </a:br>
            <a:r>
              <a:rPr lang="en-US" altLang="zh-CN" sz="1800" baseline="0" dirty="0" err="1">
                <a:solidFill>
                  <a:srgbClr val="000090"/>
                </a:solidFill>
                <a:latin typeface="Arial" pitchFamily="-105" charset="0"/>
                <a:ea typeface="ＭＳ Ｐゴシック" pitchFamily="-105" charset="-128"/>
                <a:cs typeface="ＭＳ Ｐゴシック" pitchFamily="-105" charset="-128"/>
              </a:rPr>
              <a:t>Datapath</a:t>
            </a:r>
            <a:endParaRPr lang="en-US" sz="1800" kern="0" baseline="0" dirty="0">
              <a:solidFill>
                <a:srgbClr val="000090"/>
              </a:solidFill>
              <a:latin typeface="Calibri"/>
              <a:ea typeface="+mn-ea"/>
              <a:cs typeface="+mn-cs"/>
            </a:endParaRPr>
          </a:p>
        </p:txBody>
      </p:sp>
      <p:grpSp>
        <p:nvGrpSpPr>
          <p:cNvPr id="35" name="Group 34"/>
          <p:cNvGrpSpPr/>
          <p:nvPr/>
        </p:nvGrpSpPr>
        <p:grpSpPr>
          <a:xfrm>
            <a:off x="2079429" y="4073197"/>
            <a:ext cx="4168971" cy="1184603"/>
            <a:chOff x="697371" y="4358342"/>
            <a:chExt cx="4168971" cy="1184603"/>
          </a:xfrm>
        </p:grpSpPr>
        <p:cxnSp>
          <p:nvCxnSpPr>
            <p:cNvPr id="36" name="Straight Arrow Connector 35"/>
            <p:cNvCxnSpPr/>
            <p:nvPr/>
          </p:nvCxnSpPr>
          <p:spPr bwMode="auto">
            <a:xfrm flipH="1" flipV="1">
              <a:off x="697371" y="4358342"/>
              <a:ext cx="2492571"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37" name="Straight Arrow Connector 36"/>
            <p:cNvCxnSpPr/>
            <p:nvPr/>
          </p:nvCxnSpPr>
          <p:spPr bwMode="auto">
            <a:xfrm flipH="1" flipV="1">
              <a:off x="1117218" y="4358342"/>
              <a:ext cx="3749124" cy="118460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38" name="Group 37"/>
          <p:cNvGrpSpPr/>
          <p:nvPr/>
        </p:nvGrpSpPr>
        <p:grpSpPr>
          <a:xfrm>
            <a:off x="5134403" y="4025931"/>
            <a:ext cx="4600525" cy="1359649"/>
            <a:chOff x="2231992" y="4311074"/>
            <a:chExt cx="6120877" cy="1289563"/>
          </a:xfrm>
        </p:grpSpPr>
        <p:cxnSp>
          <p:nvCxnSpPr>
            <p:cNvPr id="39" name="Straight Arrow Connector 38"/>
            <p:cNvCxnSpPr>
              <a:stCxn id="28" idx="2"/>
            </p:cNvCxnSpPr>
            <p:nvPr/>
          </p:nvCxnSpPr>
          <p:spPr bwMode="auto">
            <a:xfrm flipH="1">
              <a:off x="2231992" y="4311074"/>
              <a:ext cx="4268168" cy="1289563"/>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cxnSp>
          <p:nvCxnSpPr>
            <p:cNvPr id="40" name="Straight Arrow Connector 39"/>
            <p:cNvCxnSpPr>
              <a:stCxn id="32" idx="2"/>
            </p:cNvCxnSpPr>
            <p:nvPr/>
          </p:nvCxnSpPr>
          <p:spPr bwMode="auto">
            <a:xfrm flipH="1">
              <a:off x="4638083" y="4313909"/>
              <a:ext cx="3714786" cy="1286728"/>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grpSp>
        <p:nvGrpSpPr>
          <p:cNvPr id="41" name="Group 40"/>
          <p:cNvGrpSpPr/>
          <p:nvPr/>
        </p:nvGrpSpPr>
        <p:grpSpPr>
          <a:xfrm>
            <a:off x="2242451" y="1044078"/>
            <a:ext cx="1327685" cy="2199336"/>
            <a:chOff x="1724785" y="1638130"/>
            <a:chExt cx="1327685" cy="2199336"/>
          </a:xfrm>
        </p:grpSpPr>
        <p:pic>
          <p:nvPicPr>
            <p:cNvPr id="42" name="Picture 41"/>
            <p:cNvPicPr>
              <a:picLocks noChangeAspect="1"/>
            </p:cNvPicPr>
            <p:nvPr/>
          </p:nvPicPr>
          <p:blipFill>
            <a:blip r:embed="rId3"/>
            <a:stretch>
              <a:fillRect/>
            </a:stretch>
          </p:blipFill>
          <p:spPr>
            <a:xfrm>
              <a:off x="1724785" y="1638130"/>
              <a:ext cx="1170046" cy="921687"/>
            </a:xfrm>
            <a:prstGeom prst="rect">
              <a:avLst/>
            </a:prstGeom>
          </p:spPr>
        </p:pic>
        <p:cxnSp>
          <p:nvCxnSpPr>
            <p:cNvPr id="43" name="Straight Arrow Connector 42"/>
            <p:cNvCxnSpPr/>
            <p:nvPr/>
          </p:nvCxnSpPr>
          <p:spPr bwMode="auto">
            <a:xfrm>
              <a:off x="2424108" y="2559817"/>
              <a:ext cx="628362" cy="1277649"/>
            </a:xfrm>
            <a:prstGeom prst="straightConnector1">
              <a:avLst/>
            </a:prstGeom>
            <a:solidFill>
              <a:srgbClr val="4F81BD"/>
            </a:solidFill>
            <a:ln w="9525" cap="flat" cmpd="sng" algn="ctr">
              <a:solidFill>
                <a:sysClr val="windowText" lastClr="000000"/>
              </a:solidFill>
              <a:prstDash val="solid"/>
              <a:round/>
              <a:headEnd type="none" w="med" len="med"/>
              <a:tailEnd type="triangle" w="lg" len="med"/>
            </a:ln>
            <a:effectLst/>
          </p:spPr>
        </p:cxnSp>
      </p:grpSp>
      <p:sp>
        <p:nvSpPr>
          <p:cNvPr id="44" name="Rectangle 43"/>
          <p:cNvSpPr/>
          <p:nvPr/>
        </p:nvSpPr>
        <p:spPr>
          <a:xfrm>
            <a:off x="1055255" y="2463801"/>
            <a:ext cx="3402743" cy="369332"/>
          </a:xfrm>
          <a:prstGeom prst="rect">
            <a:avLst/>
          </a:prstGeom>
        </p:spPr>
        <p:txBody>
          <a:bodyPr wrap="square">
            <a:spAutoFit/>
          </a:bodyPr>
          <a:lstStyle/>
          <a:p>
            <a:pPr fontAlgn="auto">
              <a:spcBef>
                <a:spcPts val="0"/>
              </a:spcBef>
              <a:spcAft>
                <a:spcPts val="0"/>
              </a:spcAft>
              <a:defRPr/>
            </a:pPr>
            <a:r>
              <a:rPr lang="en-US" sz="1800" kern="0" baseline="0" dirty="0">
                <a:solidFill>
                  <a:sysClr val="windowText" lastClr="000000"/>
                </a:solidFill>
              </a:rPr>
              <a:t>logically </a:t>
            </a:r>
            <a:r>
              <a:rPr lang="en-US" sz="1800" kern="0" baseline="0">
                <a:solidFill>
                  <a:sysClr val="windowText" lastClr="000000"/>
                </a:solidFill>
              </a:rPr>
              <a:t>centralized </a:t>
            </a:r>
            <a:r>
              <a:rPr lang="en-US" sz="1800" kern="0" baseline="0" smtClean="0">
                <a:solidFill>
                  <a:sysClr val="windowText" lastClr="000000"/>
                </a:solidFill>
              </a:rPr>
              <a:t>data </a:t>
            </a:r>
            <a:r>
              <a:rPr lang="en-US" sz="1800" kern="0" baseline="0" dirty="0">
                <a:solidFill>
                  <a:sysClr val="windowText" lastClr="000000"/>
                </a:solidFill>
              </a:rPr>
              <a:t>store</a:t>
            </a:r>
          </a:p>
        </p:txBody>
      </p:sp>
      <p:grpSp>
        <p:nvGrpSpPr>
          <p:cNvPr id="23" name="Group 22"/>
          <p:cNvGrpSpPr/>
          <p:nvPr/>
        </p:nvGrpSpPr>
        <p:grpSpPr>
          <a:xfrm>
            <a:off x="4075268" y="1044076"/>
            <a:ext cx="3544732" cy="1927723"/>
            <a:chOff x="3276600" y="1581741"/>
            <a:chExt cx="2819400" cy="1390059"/>
          </a:xfrm>
        </p:grpSpPr>
        <p:cxnSp>
          <p:nvCxnSpPr>
            <p:cNvPr id="24" name="Straight Arrow Connector 23"/>
            <p:cNvCxnSpPr/>
            <p:nvPr/>
          </p:nvCxnSpPr>
          <p:spPr bwMode="auto">
            <a:xfrm flipV="1">
              <a:off x="3276600" y="2206362"/>
              <a:ext cx="1123809" cy="765438"/>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cxnSp>
          <p:nvCxnSpPr>
            <p:cNvPr id="25" name="Straight Arrow Connector 24"/>
            <p:cNvCxnSpPr/>
            <p:nvPr/>
          </p:nvCxnSpPr>
          <p:spPr bwMode="auto">
            <a:xfrm>
              <a:off x="4875089" y="2193534"/>
              <a:ext cx="1220911" cy="778266"/>
            </a:xfrm>
            <a:prstGeom prst="straightConnector1">
              <a:avLst/>
            </a:prstGeom>
            <a:solidFill>
              <a:schemeClr val="accent1"/>
            </a:solidFill>
            <a:ln w="76200" cap="flat" cmpd="sng" algn="ctr">
              <a:solidFill>
                <a:schemeClr val="accent2">
                  <a:lumMod val="75000"/>
                </a:schemeClr>
              </a:solidFill>
              <a:prstDash val="solid"/>
              <a:round/>
              <a:headEnd type="none" w="med" len="med"/>
              <a:tailEnd type="triangle" w="lg" len="lg"/>
            </a:ln>
            <a:effectLst/>
          </p:spPr>
        </p:cxnSp>
        <p:sp>
          <p:nvSpPr>
            <p:cNvPr id="45" name="AutoShape 1"/>
            <p:cNvSpPr>
              <a:spLocks/>
            </p:cNvSpPr>
            <p:nvPr/>
          </p:nvSpPr>
          <p:spPr bwMode="auto">
            <a:xfrm>
              <a:off x="3581016" y="1581741"/>
              <a:ext cx="2286768" cy="688033"/>
            </a:xfrm>
            <a:prstGeom prst="roundRect">
              <a:avLst>
                <a:gd name="adj" fmla="val 15787"/>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nchor="ctr"/>
            <a:lstStyle/>
            <a:p>
              <a:pPr algn="ctr"/>
              <a:r>
                <a:rPr lang="en-US" sz="2800" baseline="0" dirty="0" smtClean="0"/>
                <a:t>programming to fill the gap</a:t>
              </a:r>
              <a:endParaRPr lang="en-US" sz="2800" baseline="0" dirty="0"/>
            </a:p>
          </p:txBody>
        </p:sp>
      </p:grpSp>
      <p:pic>
        <p:nvPicPr>
          <p:cNvPr id="46" name="Picture 45"/>
          <p:cNvPicPr>
            <a:picLocks noChangeAspect="1"/>
          </p:cNvPicPr>
          <p:nvPr/>
        </p:nvPicPr>
        <p:blipFill>
          <a:blip r:embed="rId4"/>
          <a:stretch>
            <a:fillRect/>
          </a:stretch>
        </p:blipFill>
        <p:spPr>
          <a:xfrm>
            <a:off x="8077200" y="944018"/>
            <a:ext cx="2133600" cy="13419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400" y="5257800"/>
            <a:ext cx="1445692" cy="6096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7108" y="5257800"/>
            <a:ext cx="1445692" cy="609600"/>
          </a:xfrm>
          <a:prstGeom prst="rect">
            <a:avLst/>
          </a:prstGeom>
        </p:spPr>
      </p:pic>
      <p:sp>
        <p:nvSpPr>
          <p:cNvPr id="33" name="Slide Number Placeholder 9"/>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7</a:t>
            </a:fld>
            <a:endParaRPr lang="en-US" dirty="0">
              <a:solidFill>
                <a:schemeClr val="bg2"/>
              </a:solidFill>
            </a:endParaRPr>
          </a:p>
        </p:txBody>
      </p:sp>
    </p:spTree>
    <p:extLst>
      <p:ext uri="{BB962C8B-B14F-4D97-AF65-F5344CB8AC3E}">
        <p14:creationId xmlns:p14="http://schemas.microsoft.com/office/powerpoint/2010/main" val="136189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208883" y="115396"/>
            <a:ext cx="9931400" cy="685800"/>
          </a:xfrm>
          <a:ln/>
        </p:spPr>
        <p:txBody>
          <a:bodyPr/>
          <a:lstStyle/>
          <a:p>
            <a:r>
              <a:rPr lang="en-US" sz="3200" dirty="0" smtClean="0"/>
              <a:t>The FAST Maple Programming Model</a:t>
            </a:r>
            <a:endParaRPr lang="en-US" sz="3200" dirty="0"/>
          </a:p>
        </p:txBody>
      </p:sp>
      <p:sp>
        <p:nvSpPr>
          <p:cNvPr id="10" name="Slide Number Placeholder 6"/>
          <p:cNvSpPr>
            <a:spLocks noGrp="1"/>
          </p:cNvSpPr>
          <p:nvPr>
            <p:ph type="sldNum" sz="quarter" idx="10"/>
          </p:nvPr>
        </p:nvSpPr>
        <p:spPr>
          <a:xfrm>
            <a:off x="10299704" y="6556139"/>
            <a:ext cx="1905000" cy="304800"/>
          </a:xfrm>
        </p:spPr>
        <p:txBody>
          <a:bodyPr/>
          <a:lstStyle/>
          <a:p>
            <a:pPr>
              <a:defRPr/>
            </a:pPr>
            <a:fld id="{164B0F64-89EF-7A42-892D-484BAB952423}" type="slidenum">
              <a:rPr lang="en-US" smtClean="0"/>
              <a:pPr>
                <a:defRPr/>
              </a:pPr>
              <a:t>8</a:t>
            </a:fld>
            <a:endParaRPr lang="en-US" dirty="0">
              <a:solidFill>
                <a:schemeClr val="bg2"/>
              </a:solidFill>
            </a:endParaRPr>
          </a:p>
        </p:txBody>
      </p:sp>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145162" y="1951478"/>
            <a:ext cx="4050976" cy="2649104"/>
          </a:xfrm>
          <a:prstGeom prst="rect">
            <a:avLst/>
          </a:prstGeom>
        </p:spPr>
      </p:pic>
      <p:sp>
        <p:nvSpPr>
          <p:cNvPr id="8" name="Freeform 7"/>
          <p:cNvSpPr/>
          <p:nvPr/>
        </p:nvSpPr>
        <p:spPr>
          <a:xfrm>
            <a:off x="3708263" y="2483118"/>
            <a:ext cx="2542366" cy="1727098"/>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nvGrpSpPr>
          <p:cNvPr id="2" name="Group 1"/>
          <p:cNvGrpSpPr/>
          <p:nvPr/>
        </p:nvGrpSpPr>
        <p:grpSpPr>
          <a:xfrm>
            <a:off x="1759741" y="1717028"/>
            <a:ext cx="2006026" cy="1200329"/>
            <a:chOff x="235741" y="1516995"/>
            <a:chExt cx="2006026" cy="1200329"/>
          </a:xfrm>
        </p:grpSpPr>
        <p:cxnSp>
          <p:nvCxnSpPr>
            <p:cNvPr id="7" name="Straight Arrow Connector 6"/>
            <p:cNvCxnSpPr/>
            <p:nvPr/>
          </p:nvCxnSpPr>
          <p:spPr bwMode="auto">
            <a:xfrm>
              <a:off x="1595947" y="1568573"/>
              <a:ext cx="588316" cy="63496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5" name="Rectangle 4"/>
            <p:cNvSpPr/>
            <p:nvPr/>
          </p:nvSpPr>
          <p:spPr>
            <a:xfrm>
              <a:off x="235741" y="1516995"/>
              <a:ext cx="2006026" cy="1200329"/>
            </a:xfrm>
            <a:prstGeom prst="rect">
              <a:avLst/>
            </a:prstGeom>
          </p:spPr>
          <p:txBody>
            <a:bodyPr wrap="square">
              <a:spAutoFit/>
            </a:bodyPr>
            <a:lstStyle/>
            <a:p>
              <a:r>
                <a:rPr lang="en-US" baseline="0" dirty="0"/>
                <a:t>consider</a:t>
              </a:r>
              <a:br>
                <a:rPr lang="en-US" baseline="0" dirty="0"/>
              </a:br>
              <a:r>
                <a:rPr lang="en-US" baseline="0" dirty="0"/>
                <a:t>each </a:t>
              </a:r>
              <a:r>
                <a:rPr lang="en-US" baseline="0" dirty="0" err="1"/>
                <a:t>pkt</a:t>
              </a:r>
              <a:r>
                <a:rPr lang="en-US" baseline="0" dirty="0"/>
                <a:t/>
              </a:r>
              <a:br>
                <a:rPr lang="en-US" baseline="0" dirty="0"/>
              </a:br>
              <a:r>
                <a:rPr lang="en-US" baseline="0" dirty="0"/>
                <a:t>as a </a:t>
              </a:r>
              <a:r>
                <a:rPr lang="en-US" baseline="0" dirty="0">
                  <a:solidFill>
                    <a:srgbClr val="C00000"/>
                  </a:solidFill>
                </a:rPr>
                <a:t>request</a:t>
              </a:r>
            </a:p>
          </p:txBody>
        </p:sp>
      </p:grpSp>
      <p:sp>
        <p:nvSpPr>
          <p:cNvPr id="13" name="Rectangle 12"/>
          <p:cNvSpPr/>
          <p:nvPr/>
        </p:nvSpPr>
        <p:spPr>
          <a:xfrm>
            <a:off x="6624638" y="3824417"/>
            <a:ext cx="4691062" cy="400110"/>
          </a:xfrm>
          <a:prstGeom prst="rect">
            <a:avLst/>
          </a:prstGeom>
        </p:spPr>
        <p:txBody>
          <a:bodyPr wrap="square">
            <a:spAutoFit/>
          </a:bodyPr>
          <a:lstStyle/>
          <a:p>
            <a:r>
              <a:rPr lang="en-US" sz="2000" baseline="0" dirty="0"/>
              <a:t>- A network as a </a:t>
            </a:r>
            <a:r>
              <a:rPr lang="en-US" sz="2000" baseline="0" dirty="0">
                <a:solidFill>
                  <a:srgbClr val="C00000"/>
                </a:solidFill>
              </a:rPr>
              <a:t>single virtual server</a:t>
            </a:r>
          </a:p>
        </p:txBody>
      </p:sp>
      <p:sp>
        <p:nvSpPr>
          <p:cNvPr id="14" name="Rectangle 13"/>
          <p:cNvSpPr/>
          <p:nvPr/>
        </p:nvSpPr>
        <p:spPr>
          <a:xfrm>
            <a:off x="6611847" y="5798982"/>
            <a:ext cx="5491253" cy="707886"/>
          </a:xfrm>
          <a:prstGeom prst="rect">
            <a:avLst/>
          </a:prstGeom>
        </p:spPr>
        <p:txBody>
          <a:bodyPr wrap="square">
            <a:spAutoFit/>
          </a:bodyPr>
          <a:lstStyle/>
          <a:p>
            <a:r>
              <a:rPr lang="en-US" sz="2000" baseline="0" dirty="0"/>
              <a:t>- </a:t>
            </a:r>
            <a:r>
              <a:rPr lang="en-US" sz="2000" baseline="0" dirty="0" smtClean="0"/>
              <a:t>Program returns a high-level instruction on how a </a:t>
            </a:r>
            <a:r>
              <a:rPr lang="en-US" sz="2000" baseline="0" dirty="0" err="1" smtClean="0"/>
              <a:t>pkt</a:t>
            </a:r>
            <a:r>
              <a:rPr lang="en-US" sz="2000" baseline="0" dirty="0" smtClean="0"/>
              <a:t> is handled</a:t>
            </a:r>
            <a:endParaRPr lang="en-US" sz="2000" baseline="0" dirty="0"/>
          </a:p>
        </p:txBody>
      </p:sp>
      <p:sp>
        <p:nvSpPr>
          <p:cNvPr id="15" name="Rectangle 14"/>
          <p:cNvSpPr/>
          <p:nvPr/>
        </p:nvSpPr>
        <p:spPr>
          <a:xfrm>
            <a:off x="6626132" y="4581648"/>
            <a:ext cx="5197568" cy="1015663"/>
          </a:xfrm>
          <a:prstGeom prst="rect">
            <a:avLst/>
          </a:prstGeom>
        </p:spPr>
        <p:txBody>
          <a:bodyPr wrap="square">
            <a:spAutoFit/>
          </a:bodyPr>
          <a:lstStyle/>
          <a:p>
            <a:r>
              <a:rPr lang="en-US" sz="2000" baseline="0" dirty="0"/>
              <a:t>- </a:t>
            </a:r>
            <a:r>
              <a:rPr lang="en-US" sz="2000" baseline="0" dirty="0" smtClean="0"/>
              <a:t>Control program expressed </a:t>
            </a:r>
            <a:r>
              <a:rPr lang="en-US" sz="2000" baseline="0" dirty="0"/>
              <a:t>in general </a:t>
            </a:r>
            <a:r>
              <a:rPr lang="en-US" sz="2000" baseline="0"/>
              <a:t>purpose </a:t>
            </a:r>
            <a:r>
              <a:rPr lang="en-US" sz="2000" baseline="0" smtClean="0"/>
              <a:t>programming language </a:t>
            </a:r>
            <a:r>
              <a:rPr lang="en-US" sz="2000" baseline="0" dirty="0" smtClean="0"/>
              <a:t>(Java in ODL), </a:t>
            </a:r>
            <a:r>
              <a:rPr lang="en-US" sz="2000" baseline="0" dirty="0">
                <a:solidFill>
                  <a:srgbClr val="C00000"/>
                </a:solidFill>
              </a:rPr>
              <a:t>(logically) invoked on each </a:t>
            </a:r>
            <a:r>
              <a:rPr lang="en-US" sz="2000" baseline="0" dirty="0" err="1">
                <a:solidFill>
                  <a:srgbClr val="C00000"/>
                </a:solidFill>
              </a:rPr>
              <a:t>pkt</a:t>
            </a:r>
            <a:endParaRPr lang="en-US" sz="2000" baseline="0" dirty="0">
              <a:solidFill>
                <a:srgbClr val="C00000"/>
              </a:solidFill>
            </a:endParaRPr>
          </a:p>
        </p:txBody>
      </p:sp>
      <p:sp>
        <p:nvSpPr>
          <p:cNvPr id="3" name="Rectangle 2"/>
          <p:cNvSpPr/>
          <p:nvPr/>
        </p:nvSpPr>
        <p:spPr>
          <a:xfrm>
            <a:off x="2024064" y="880745"/>
            <a:ext cx="8301038" cy="400110"/>
          </a:xfrm>
          <a:prstGeom prst="rect">
            <a:avLst/>
          </a:prstGeom>
          <a:ln>
            <a:solidFill>
              <a:schemeClr val="accent1">
                <a:lumMod val="50000"/>
              </a:schemeClr>
            </a:solidFill>
          </a:ln>
        </p:spPr>
        <p:txBody>
          <a:bodyPr wrap="square">
            <a:spAutoFit/>
          </a:bodyPr>
          <a:lstStyle/>
          <a:p>
            <a:pPr algn="ctr"/>
            <a:r>
              <a:rPr lang="en-US" sz="2000" baseline="0" dirty="0"/>
              <a:t>Goal: Can we let programmers write the </a:t>
            </a:r>
            <a:r>
              <a:rPr lang="en-US" sz="2000" baseline="0" dirty="0">
                <a:solidFill>
                  <a:srgbClr val="C00000"/>
                </a:solidFill>
              </a:rPr>
              <a:t>most obvious</a:t>
            </a:r>
            <a:r>
              <a:rPr lang="en-US" sz="2000" baseline="0" dirty="0"/>
              <a:t> SDN </a:t>
            </a:r>
            <a:r>
              <a:rPr lang="en-US" sz="2000" baseline="0" dirty="0" smtClean="0"/>
              <a:t>programs?</a:t>
            </a:r>
            <a:endParaRPr lang="en-US" sz="2000" baseline="0" dirty="0"/>
          </a:p>
        </p:txBody>
      </p:sp>
    </p:spTree>
    <p:extLst>
      <p:ext uri="{BB962C8B-B14F-4D97-AF65-F5344CB8AC3E}">
        <p14:creationId xmlns:p14="http://schemas.microsoft.com/office/powerpoint/2010/main" val="975353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Challenges </a:t>
            </a:r>
            <a:r>
              <a:rPr lang="en-US" sz="3200" dirty="0" smtClean="0"/>
              <a:t>Realizing the FAST Maple Programming Model</a:t>
            </a:r>
            <a:endParaRPr lang="en-US" sz="3200" dirty="0"/>
          </a:p>
        </p:txBody>
      </p:sp>
      <p:sp>
        <p:nvSpPr>
          <p:cNvPr id="30" name="Content Placeholder 1"/>
          <p:cNvSpPr>
            <a:spLocks noGrp="1"/>
          </p:cNvSpPr>
          <p:nvPr>
            <p:ph idx="1"/>
          </p:nvPr>
        </p:nvSpPr>
        <p:spPr/>
        <p:txBody>
          <a:bodyPr/>
          <a:lstStyle/>
          <a:p>
            <a:r>
              <a:rPr lang="en-US" dirty="0"/>
              <a:t>Controller becomes a </a:t>
            </a:r>
            <a:r>
              <a:rPr lang="en-US" dirty="0">
                <a:solidFill>
                  <a:srgbClr val="C00000"/>
                </a:solidFill>
              </a:rPr>
              <a:t>single point of </a:t>
            </a:r>
            <a:r>
              <a:rPr lang="en-US" dirty="0" smtClean="0">
                <a:solidFill>
                  <a:srgbClr val="C00000"/>
                </a:solidFill>
              </a:rPr>
              <a:t>bottleneck</a:t>
            </a:r>
            <a:r>
              <a:rPr lang="en-US" dirty="0" smtClean="0"/>
              <a:t> </a:t>
            </a:r>
            <a:r>
              <a:rPr lang="en-US" dirty="0"/>
              <a:t>in a </a:t>
            </a:r>
            <a:r>
              <a:rPr lang="en-US" dirty="0">
                <a:solidFill>
                  <a:srgbClr val="C00000"/>
                </a:solidFill>
              </a:rPr>
              <a:t>naïve</a:t>
            </a:r>
            <a:r>
              <a:rPr lang="en-US" dirty="0"/>
              <a:t> </a:t>
            </a:r>
            <a:r>
              <a:rPr lang="en-US" dirty="0" smtClean="0"/>
              <a:t>implementation</a:t>
            </a:r>
          </a:p>
          <a:p>
            <a:endParaRPr lang="en-US" dirty="0" smtClean="0"/>
          </a:p>
          <a:p>
            <a:r>
              <a:rPr lang="en-US" dirty="0" smtClean="0"/>
              <a:t>Despite logical centralization, still a complex system consisting of a large number of functions, where functions can be </a:t>
            </a:r>
            <a:r>
              <a:rPr lang="en-US" dirty="0" smtClean="0">
                <a:solidFill>
                  <a:srgbClr val="C00000"/>
                </a:solidFill>
              </a:rPr>
              <a:t>data-driven</a:t>
            </a:r>
            <a:r>
              <a:rPr lang="en-US" dirty="0" smtClean="0"/>
              <a:t>, highly </a:t>
            </a:r>
            <a:r>
              <a:rPr lang="en-US" dirty="0" smtClean="0">
                <a:solidFill>
                  <a:srgbClr val="C00000"/>
                </a:solidFill>
              </a:rPr>
              <a:t>dynamic functions</a:t>
            </a:r>
          </a:p>
          <a:p>
            <a:endParaRPr lang="is-IS" dirty="0" smtClean="0"/>
          </a:p>
          <a:p>
            <a:r>
              <a:rPr lang="is-IS" dirty="0" smtClean="0"/>
              <a:t>Complex programming environments</a:t>
            </a:r>
          </a:p>
        </p:txBody>
      </p:sp>
      <p:sp>
        <p:nvSpPr>
          <p:cNvPr id="7" name="Slide Number Placeholder 6"/>
          <p:cNvSpPr>
            <a:spLocks noGrp="1"/>
          </p:cNvSpPr>
          <p:nvPr>
            <p:ph type="sldNum" sz="quarter" idx="10"/>
          </p:nvPr>
        </p:nvSpPr>
        <p:spPr>
          <a:xfrm>
            <a:off x="10287000" y="6553200"/>
            <a:ext cx="1905000" cy="304800"/>
          </a:xfrm>
        </p:spPr>
        <p:txBody>
          <a:bodyPr/>
          <a:lstStyle/>
          <a:p>
            <a:pPr>
              <a:defRPr/>
            </a:pPr>
            <a:fld id="{164B0F64-89EF-7A42-892D-484BAB952423}" type="slidenum">
              <a:rPr lang="en-US" smtClean="0"/>
              <a:pPr>
                <a:defRPr/>
              </a:pPr>
              <a:t>9</a:t>
            </a:fld>
            <a:endParaRPr lang="en-US" dirty="0">
              <a:solidFill>
                <a:schemeClr val="bg2"/>
              </a:solidFill>
            </a:endParaRPr>
          </a:p>
        </p:txBody>
      </p:sp>
    </p:spTree>
    <p:extLst>
      <p:ext uri="{BB962C8B-B14F-4D97-AF65-F5344CB8AC3E}">
        <p14:creationId xmlns:p14="http://schemas.microsoft.com/office/powerpoint/2010/main" val="15161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17305</TotalTime>
  <Words>2782</Words>
  <Application>Microsoft Macintosh PowerPoint</Application>
  <PresentationFormat>Widescreen</PresentationFormat>
  <Paragraphs>603</Paragraphs>
  <Slides>58</Slides>
  <Notes>56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Calibri</vt:lpstr>
      <vt:lpstr>Georgia</vt:lpstr>
      <vt:lpstr>Helvetica Neue</vt:lpstr>
      <vt:lpstr>Helvetica Neue Light</vt:lpstr>
      <vt:lpstr>Lucida Grande</vt:lpstr>
      <vt:lpstr>Menlo Bold</vt:lpstr>
      <vt:lpstr>Menlo Regular</vt:lpstr>
      <vt:lpstr>ＭＳ Ｐゴシック</vt:lpstr>
      <vt:lpstr>Verdana</vt:lpstr>
      <vt:lpstr>宋体</vt:lpstr>
      <vt:lpstr>Arial</vt:lpstr>
      <vt:lpstr>Blank Presentation</vt:lpstr>
      <vt:lpstr>Tutorial: SDN Programming  Using High-Level Abstractions</vt:lpstr>
      <vt:lpstr>Outline</vt:lpstr>
      <vt:lpstr>Conceptual Intro:  The FAST Maple Programming Model</vt:lpstr>
      <vt:lpstr>Context</vt:lpstr>
      <vt:lpstr>Key OpenDaylight Programming Abstraction: Data Store</vt:lpstr>
      <vt:lpstr>Key OpenDaylight Programming Abstraction: Data Store</vt:lpstr>
      <vt:lpstr>Our Scope</vt:lpstr>
      <vt:lpstr>The FAST Maple Programming Model</vt:lpstr>
      <vt:lpstr>Challenges Realizing the FAST Maple Programming Model</vt:lpstr>
      <vt:lpstr>Roadmap</vt:lpstr>
      <vt:lpstr>Conceptual Intro:  The Programming-Level Gap Problem, The Maple Approach</vt:lpstr>
      <vt:lpstr>The Programming-Level Gap Problem</vt:lpstr>
      <vt:lpstr>An Example FAST Maple Program</vt:lpstr>
      <vt:lpstr>Controller Program with Flow Table Management</vt:lpstr>
      <vt:lpstr>Controller Program with Flow Table Management</vt:lpstr>
      <vt:lpstr>Does the Program Work?</vt:lpstr>
      <vt:lpstr>Example Approach I to Address Issue (OVS): Using Exact Match</vt:lpstr>
      <vt:lpstr>Problems of Example Approach I</vt:lpstr>
      <vt:lpstr>Approach II: Declarative Policy Languages</vt:lpstr>
      <vt:lpstr>The Maple Approach</vt:lpstr>
      <vt:lpstr>Summary of Maple Programming Model</vt:lpstr>
      <vt:lpstr>Exercises:  - Setup environment - Use FastMaple IDE to create first Maple project  - Write and test M1</vt:lpstr>
      <vt:lpstr>Conceptual Intro:  Maple Magic using TraceTree</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Conceptual Intro:  Trace Tree Compression</vt:lpstr>
      <vt:lpstr>Problem: How to Handle User Inefficiency, such as Redundant Trace?</vt:lpstr>
      <vt:lpstr>Example: Trace Reduction</vt:lpstr>
      <vt:lpstr>Example: Trace Reduction</vt:lpstr>
      <vt:lpstr>Example: Trace Reduction</vt:lpstr>
      <vt:lpstr>Example: Trace Reduction</vt:lpstr>
      <vt:lpstr>Example: Trace Reduction</vt:lpstr>
      <vt:lpstr>Example: Trace Reduction</vt:lpstr>
      <vt:lpstr>Exercises: - Try M1 Completion - Write and test M2, M3</vt:lpstr>
      <vt:lpstr>Conceptual Intro:  Maple Composition</vt:lpstr>
      <vt:lpstr>Programming Model: How Does Maple Support Composition?</vt:lpstr>
      <vt:lpstr>Implementing Chaining in Maple is Easy</vt:lpstr>
      <vt:lpstr>Exercise:  - Write and test M4</vt:lpstr>
      <vt:lpstr>Part 3: FAST</vt:lpstr>
      <vt:lpstr>Conceptual Intro:  The FAST Function Store</vt:lpstr>
      <vt:lpstr>Part 4: Summary</vt:lpstr>
      <vt:lpstr>Bigger Picture</vt:lpstr>
      <vt:lpstr>Summary</vt:lpstr>
      <vt:lpstr>Thank You</vt:lpstr>
      <vt:lpstr>Maple Details</vt:lpstr>
      <vt:lpstr>Problem: Simple In-order Traversal  Generates Unstable Rules</vt:lpstr>
      <vt:lpstr>Solution: Minimizing Priority Levels:  Increasing at T Nodes Only</vt:lpstr>
      <vt:lpstr>Minimizing Priority Levels:  Increasing at T Nodes Only</vt:lpstr>
      <vt:lpstr>Minimizing Priority Levels:  Increasing at T Nodes Only</vt:lpstr>
      <vt:lpstr>Example Algorithmic Policy in Java</vt:lpstr>
      <vt:lpstr>Example: “Simple” WAN Link Adaptation [Update]</vt:lpstr>
      <vt:lpstr>Example: “Complex” ACL+Policy Routing [Update]</vt:lpstr>
    </vt:vector>
  </TitlesOfParts>
  <Manager/>
  <Company>Yale University</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Richard Yang</cp:lastModifiedBy>
  <cp:revision>1419</cp:revision>
  <cp:lastPrinted>2011-12-21T04:26:34Z</cp:lastPrinted>
  <dcterms:modified xsi:type="dcterms:W3CDTF">2016-09-26T17:33:13Z</dcterms:modified>
  <cp:category/>
</cp:coreProperties>
</file>